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3"/>
  </p:handoutMasterIdLst>
  <p:sldIdLst>
    <p:sldId id="256" r:id="rId3"/>
    <p:sldId id="258" r:id="rId5"/>
    <p:sldId id="323" r:id="rId6"/>
    <p:sldId id="330" r:id="rId7"/>
    <p:sldId id="324" r:id="rId8"/>
    <p:sldId id="331" r:id="rId9"/>
    <p:sldId id="325" r:id="rId10"/>
    <p:sldId id="339" r:id="rId11"/>
    <p:sldId id="326" r:id="rId12"/>
    <p:sldId id="341" r:id="rId13"/>
    <p:sldId id="327" r:id="rId14"/>
    <p:sldId id="333" r:id="rId15"/>
    <p:sldId id="342" r:id="rId16"/>
    <p:sldId id="345" r:id="rId17"/>
    <p:sldId id="346" r:id="rId18"/>
    <p:sldId id="319" r:id="rId19"/>
    <p:sldId id="336" r:id="rId20"/>
    <p:sldId id="320" r:id="rId21"/>
    <p:sldId id="337" r:id="rId22"/>
    <p:sldId id="343" r:id="rId23"/>
    <p:sldId id="347" r:id="rId24"/>
    <p:sldId id="348" r:id="rId25"/>
    <p:sldId id="321" r:id="rId26"/>
    <p:sldId id="338" r:id="rId27"/>
    <p:sldId id="322" r:id="rId28"/>
    <p:sldId id="329" r:id="rId29"/>
    <p:sldId id="349" r:id="rId30"/>
    <p:sldId id="350" r:id="rId31"/>
    <p:sldId id="328"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6DD"/>
    <a:srgbClr val="AE6339"/>
    <a:srgbClr val="D0A793"/>
    <a:srgbClr val="D4B5B2"/>
    <a:srgbClr val="2E3F55"/>
    <a:srgbClr val="7F7D7E"/>
    <a:srgbClr val="CECCCF"/>
    <a:srgbClr val="ECE1DB"/>
    <a:srgbClr val="E6E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831" autoAdjust="0"/>
    <p:restoredTop sz="93875" autoAdjust="0"/>
  </p:normalViewPr>
  <p:slideViewPr>
    <p:cSldViewPr snapToGrid="0">
      <p:cViewPr varScale="1">
        <p:scale>
          <a:sx n="63" d="100"/>
          <a:sy n="63" d="100"/>
        </p:scale>
        <p:origin x="424"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27.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ctt33\xwechat_files\wxid_vj8afsmye9kt22_0348\msg\file\2025-12\Copy%20of%20Book1(1).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ctt33\xwechat_files\wxid_vj8afsmye9kt22_0348\msg\file\2025-12\Copy%20of%20Book1(1).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ctt33\xwechat_files\wxid_vj8afsmye9kt22_0348\msg\file\2025-12\Copy%20of%20Book1(1).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ctt33\xwechat_files\wxid_vj8afsmye9kt22_0348\msg\file\2025-12\Copy%20of%20Book1(1).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tt33\xwechat_files\wxid_vj8afsmye9kt22_0348\msg\file\2025-12\Copy%20of%20Book1(1).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ctt33\xwechat_files\wxid_vj8afsmye9kt22_0348\msg\file\2025-12\Copy%20of%20Book1(1).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ctt33\xwechat_files\wxid_vj8afsmye9kt22_0348\msg\file\2025-12\Copy%20of%20Book1(1).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ctt33\xwechat_files\wxid_vj8afsmye9kt22_0348\msg\file\2025-12\Copy%20of%20Book1(1).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ctt33\xwechat_files\wxid_vj8afsmye9kt22_0348\msg\file\2025-12\Copy%20of%20Book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Book1(1).xlsx]Sheet1'!$A$2:$A$3</c:f>
              <c:numCache>
                <c:formatCode>yyyy/m/d</c:formatCode>
                <c:ptCount val="2"/>
                <c:pt idx="0" c:formatCode="yyyy/m/d">
                  <c:v>46003</c:v>
                </c:pt>
                <c:pt idx="1" c:formatCode="yyyy/m/d">
                  <c:v>46004</c:v>
                </c:pt>
              </c:numCache>
            </c:numRef>
          </c:cat>
          <c:val>
            <c:numRef>
              <c:extLst>
                <c:ext xmlns:c15="http://schemas.microsoft.com/office/drawing/2012/chart" uri="{02D57815-91ED-43cb-92C2-25804820EDAC}">
                  <c15:fullRef>
                    <c15:sqref>Sheet1!$B$2:$B$11</c15:sqref>
                  </c15:fullRef>
                </c:ext>
              </c:extLst>
              <c:f>'[Copy of Book1(1).xlsx]Sheet1'!$B$2:$B$3</c:f>
              <c:numCache>
                <c:formatCode>0%</c:formatCode>
                <c:ptCount val="2"/>
                <c:pt idx="0">
                  <c:v>0.1</c:v>
                </c:pt>
                <c:pt idx="1">
                  <c:v>0.2</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Book1(1).xlsx]Sheet1'!$A$2:$A$3</c:f>
              <c:numCache>
                <c:formatCode>yyyy/m/d</c:formatCode>
                <c:ptCount val="2"/>
                <c:pt idx="0" c:formatCode="yyyy/m/d">
                  <c:v>46003</c:v>
                </c:pt>
                <c:pt idx="1" c:formatCode="yyyy/m/d">
                  <c:v>46004</c:v>
                </c:pt>
              </c:numCache>
            </c:numRef>
          </c:cat>
          <c:val>
            <c:numRef>
              <c:extLst>
                <c:ext xmlns:c15="http://schemas.microsoft.com/office/drawing/2012/chart" uri="{02D57815-91ED-43cb-92C2-25804820EDAC}">
                  <c15:fullRef>
                    <c15:sqref>Sheet1!$C$2:$C$11</c15:sqref>
                  </c15:fullRef>
                </c:ext>
              </c:extLst>
              <c:f>'[Copy of Book1(1).xlsx]Sheet1'!$C$2:$C$3</c:f>
              <c:numCache>
                <c:formatCode>0%</c:formatCode>
                <c:ptCount val="2"/>
                <c:pt idx="0">
                  <c:v>1</c:v>
                </c:pt>
                <c:pt idx="1">
                  <c:v>1</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Book1(1).xlsx]Sheet1'!$A$2:$A$4</c:f>
              <c:numCache>
                <c:formatCode>yyyy/m/d</c:formatCode>
                <c:ptCount val="3"/>
                <c:pt idx="0" c:formatCode="yyyy/m/d">
                  <c:v>46003</c:v>
                </c:pt>
                <c:pt idx="1" c:formatCode="yyyy/m/d">
                  <c:v>46004</c:v>
                </c:pt>
                <c:pt idx="2" c:formatCode="yyyy/m/d">
                  <c:v>46005</c:v>
                </c:pt>
              </c:numCache>
            </c:numRef>
          </c:cat>
          <c:val>
            <c:numRef>
              <c:extLst>
                <c:ext xmlns:c15="http://schemas.microsoft.com/office/drawing/2012/chart" uri="{02D57815-91ED-43cb-92C2-25804820EDAC}">
                  <c15:fullRef>
                    <c15:sqref>Sheet1!$B$2:$B$11</c15:sqref>
                  </c15:fullRef>
                </c:ext>
              </c:extLst>
              <c:f>'[Copy of Book1(1).xlsx]Sheet1'!$B$2:$B$4</c:f>
              <c:numCache>
                <c:formatCode>0%</c:formatCode>
                <c:ptCount val="3"/>
                <c:pt idx="0">
                  <c:v>0.1</c:v>
                </c:pt>
                <c:pt idx="1">
                  <c:v>0.2</c:v>
                </c:pt>
                <c:pt idx="2">
                  <c:v>0.35</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Book1(1).xlsx]Sheet1'!$A$2:$A$4</c:f>
              <c:numCache>
                <c:formatCode>yyyy/m/d</c:formatCode>
                <c:ptCount val="3"/>
                <c:pt idx="0" c:formatCode="yyyy/m/d">
                  <c:v>46003</c:v>
                </c:pt>
                <c:pt idx="1" c:formatCode="yyyy/m/d">
                  <c:v>46004</c:v>
                </c:pt>
                <c:pt idx="2" c:formatCode="yyyy/m/d">
                  <c:v>46005</c:v>
                </c:pt>
              </c:numCache>
            </c:numRef>
          </c:cat>
          <c:val>
            <c:numRef>
              <c:extLst>
                <c:ext xmlns:c15="http://schemas.microsoft.com/office/drawing/2012/chart" uri="{02D57815-91ED-43cb-92C2-25804820EDAC}">
                  <c15:fullRef>
                    <c15:sqref>Sheet1!$C$2:$C$11</c15:sqref>
                  </c15:fullRef>
                </c:ext>
              </c:extLst>
              <c:f>'[Copy of Book1(1).xlsx]Sheet1'!$C$2:$C$4</c:f>
              <c:numCache>
                <c:formatCode>0%</c:formatCode>
                <c:ptCount val="3"/>
                <c:pt idx="0">
                  <c:v>1</c:v>
                </c:pt>
                <c:pt idx="1">
                  <c:v>1</c:v>
                </c:pt>
                <c:pt idx="2">
                  <c:v>1</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Book1(1).xlsx]Sheet1'!$A$2:$A$5</c:f>
              <c:numCache>
                <c:formatCode>yyyy/m/d</c:formatCode>
                <c:ptCount val="4"/>
                <c:pt idx="0" c:formatCode="yyyy/m/d">
                  <c:v>46003</c:v>
                </c:pt>
                <c:pt idx="1" c:formatCode="yyyy/m/d">
                  <c:v>46004</c:v>
                </c:pt>
                <c:pt idx="2" c:formatCode="yyyy/m/d">
                  <c:v>46005</c:v>
                </c:pt>
                <c:pt idx="3" c:formatCode="yyyy/m/d">
                  <c:v>46006</c:v>
                </c:pt>
              </c:numCache>
            </c:numRef>
          </c:cat>
          <c:val>
            <c:numRef>
              <c:extLst>
                <c:ext xmlns:c15="http://schemas.microsoft.com/office/drawing/2012/chart" uri="{02D57815-91ED-43cb-92C2-25804820EDAC}">
                  <c15:fullRef>
                    <c15:sqref>Sheet1!$B$2:$B$11</c15:sqref>
                  </c15:fullRef>
                </c:ext>
              </c:extLst>
              <c:f>'[Copy of Book1(1).xlsx]Sheet1'!$B$2:$B$5</c:f>
              <c:numCache>
                <c:formatCode>0%</c:formatCode>
                <c:ptCount val="4"/>
                <c:pt idx="0">
                  <c:v>0.1</c:v>
                </c:pt>
                <c:pt idx="1">
                  <c:v>0.2</c:v>
                </c:pt>
                <c:pt idx="2">
                  <c:v>0.35</c:v>
                </c:pt>
                <c:pt idx="3">
                  <c:v>0.45</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Book1(1).xlsx]Sheet1'!$A$2:$A$5</c:f>
              <c:numCache>
                <c:formatCode>yyyy/m/d</c:formatCode>
                <c:ptCount val="4"/>
                <c:pt idx="0" c:formatCode="yyyy/m/d">
                  <c:v>46003</c:v>
                </c:pt>
                <c:pt idx="1" c:formatCode="yyyy/m/d">
                  <c:v>46004</c:v>
                </c:pt>
                <c:pt idx="2" c:formatCode="yyyy/m/d">
                  <c:v>46005</c:v>
                </c:pt>
                <c:pt idx="3" c:formatCode="yyyy/m/d">
                  <c:v>46006</c:v>
                </c:pt>
              </c:numCache>
            </c:numRef>
          </c:cat>
          <c:val>
            <c:numRef>
              <c:extLst>
                <c:ext xmlns:c15="http://schemas.microsoft.com/office/drawing/2012/chart" uri="{02D57815-91ED-43cb-92C2-25804820EDAC}">
                  <c15:fullRef>
                    <c15:sqref>Sheet1!$C$2:$C$11</c15:sqref>
                  </c15:fullRef>
                </c:ext>
              </c:extLst>
              <c:f>'[Copy of Book1(1).xlsx]Sheet1'!$C$2:$C$5</c:f>
              <c:numCache>
                <c:formatCode>0%</c:formatCode>
                <c:ptCount val="4"/>
                <c:pt idx="0">
                  <c:v>1</c:v>
                </c:pt>
                <c:pt idx="1">
                  <c:v>1</c:v>
                </c:pt>
                <c:pt idx="2">
                  <c:v>1</c:v>
                </c:pt>
                <c:pt idx="3">
                  <c:v>1.15</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Book1(1).xlsx]Sheet1'!$A$2:$A$6</c:f>
              <c:numCache>
                <c:formatCode>yyyy/m/d</c:formatCode>
                <c:ptCount val="5"/>
                <c:pt idx="0" c:formatCode="yyyy/m/d">
                  <c:v>46003</c:v>
                </c:pt>
                <c:pt idx="1" c:formatCode="yyyy/m/d">
                  <c:v>46004</c:v>
                </c:pt>
                <c:pt idx="2" c:formatCode="yyyy/m/d">
                  <c:v>46005</c:v>
                </c:pt>
                <c:pt idx="3" c:formatCode="yyyy/m/d">
                  <c:v>46006</c:v>
                </c:pt>
                <c:pt idx="4" c:formatCode="yyyy/m/d">
                  <c:v>46007</c:v>
                </c:pt>
              </c:numCache>
            </c:numRef>
          </c:cat>
          <c:val>
            <c:numRef>
              <c:extLst>
                <c:ext xmlns:c15="http://schemas.microsoft.com/office/drawing/2012/chart" uri="{02D57815-91ED-43cb-92C2-25804820EDAC}">
                  <c15:fullRef>
                    <c15:sqref>Sheet1!$B$2:$B$11</c15:sqref>
                  </c15:fullRef>
                </c:ext>
              </c:extLst>
              <c:f>'[Copy of Book1(1).xlsx]Sheet1'!$B$2:$B$6</c:f>
              <c:numCache>
                <c:formatCode>0%</c:formatCode>
                <c:ptCount val="5"/>
                <c:pt idx="0">
                  <c:v>0.1</c:v>
                </c:pt>
                <c:pt idx="1">
                  <c:v>0.2</c:v>
                </c:pt>
                <c:pt idx="2">
                  <c:v>0.35</c:v>
                </c:pt>
                <c:pt idx="3">
                  <c:v>0.45</c:v>
                </c:pt>
                <c:pt idx="4">
                  <c:v>0.6</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Book1(1).xlsx]Sheet1'!$A$2:$A$6</c:f>
              <c:numCache>
                <c:formatCode>yyyy/m/d</c:formatCode>
                <c:ptCount val="5"/>
                <c:pt idx="0" c:formatCode="yyyy/m/d">
                  <c:v>46003</c:v>
                </c:pt>
                <c:pt idx="1" c:formatCode="yyyy/m/d">
                  <c:v>46004</c:v>
                </c:pt>
                <c:pt idx="2" c:formatCode="yyyy/m/d">
                  <c:v>46005</c:v>
                </c:pt>
                <c:pt idx="3" c:formatCode="yyyy/m/d">
                  <c:v>46006</c:v>
                </c:pt>
                <c:pt idx="4" c:formatCode="yyyy/m/d">
                  <c:v>46007</c:v>
                </c:pt>
              </c:numCache>
            </c:numRef>
          </c:cat>
          <c:val>
            <c:numRef>
              <c:extLst>
                <c:ext xmlns:c15="http://schemas.microsoft.com/office/drawing/2012/chart" uri="{02D57815-91ED-43cb-92C2-25804820EDAC}">
                  <c15:fullRef>
                    <c15:sqref>Sheet1!$C$2:$C$11</c15:sqref>
                  </c15:fullRef>
                </c:ext>
              </c:extLst>
              <c:f>'[Copy of Book1(1).xlsx]Sheet1'!$C$2:$C$6</c:f>
              <c:numCache>
                <c:formatCode>0%</c:formatCode>
                <c:ptCount val="5"/>
                <c:pt idx="0">
                  <c:v>1</c:v>
                </c:pt>
                <c:pt idx="1">
                  <c:v>1</c:v>
                </c:pt>
                <c:pt idx="2">
                  <c:v>1</c:v>
                </c:pt>
                <c:pt idx="3">
                  <c:v>1.15</c:v>
                </c:pt>
                <c:pt idx="4">
                  <c:v>1.1</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Book1(1).xlsx]Sheet1'!$A$2:$A$7</c:f>
              <c:numCache>
                <c:formatCode>yyyy/m/d</c:formatCode>
                <c:ptCount val="6"/>
                <c:pt idx="0" c:formatCode="yyyy/m/d">
                  <c:v>46003</c:v>
                </c:pt>
                <c:pt idx="1" c:formatCode="yyyy/m/d">
                  <c:v>46004</c:v>
                </c:pt>
                <c:pt idx="2" c:formatCode="yyyy/m/d">
                  <c:v>46005</c:v>
                </c:pt>
                <c:pt idx="3" c:formatCode="yyyy/m/d">
                  <c:v>46006</c:v>
                </c:pt>
                <c:pt idx="4" c:formatCode="yyyy/m/d">
                  <c:v>46007</c:v>
                </c:pt>
                <c:pt idx="5" c:formatCode="yyyy/m/d">
                  <c:v>46008</c:v>
                </c:pt>
              </c:numCache>
            </c:numRef>
          </c:cat>
          <c:val>
            <c:numRef>
              <c:extLst>
                <c:ext xmlns:c15="http://schemas.microsoft.com/office/drawing/2012/chart" uri="{02D57815-91ED-43cb-92C2-25804820EDAC}">
                  <c15:fullRef>
                    <c15:sqref>Sheet1!$B$2:$B$11</c15:sqref>
                  </c15:fullRef>
                </c:ext>
              </c:extLst>
              <c:f>'[Copy of Book1(1).xlsx]Sheet1'!$B$2:$B$7</c:f>
              <c:numCache>
                <c:formatCode>0%</c:formatCode>
                <c:ptCount val="6"/>
                <c:pt idx="0">
                  <c:v>0.1</c:v>
                </c:pt>
                <c:pt idx="1">
                  <c:v>0.2</c:v>
                </c:pt>
                <c:pt idx="2">
                  <c:v>0.35</c:v>
                </c:pt>
                <c:pt idx="3">
                  <c:v>0.45</c:v>
                </c:pt>
                <c:pt idx="4">
                  <c:v>0.6</c:v>
                </c:pt>
                <c:pt idx="5">
                  <c:v>0.7</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Book1(1).xlsx]Sheet1'!$A$2:$A$7</c:f>
              <c:numCache>
                <c:formatCode>yyyy/m/d</c:formatCode>
                <c:ptCount val="6"/>
                <c:pt idx="0" c:formatCode="yyyy/m/d">
                  <c:v>46003</c:v>
                </c:pt>
                <c:pt idx="1" c:formatCode="yyyy/m/d">
                  <c:v>46004</c:v>
                </c:pt>
                <c:pt idx="2" c:formatCode="yyyy/m/d">
                  <c:v>46005</c:v>
                </c:pt>
                <c:pt idx="3" c:formatCode="yyyy/m/d">
                  <c:v>46006</c:v>
                </c:pt>
                <c:pt idx="4" c:formatCode="yyyy/m/d">
                  <c:v>46007</c:v>
                </c:pt>
                <c:pt idx="5" c:formatCode="yyyy/m/d">
                  <c:v>46008</c:v>
                </c:pt>
              </c:numCache>
            </c:numRef>
          </c:cat>
          <c:val>
            <c:numRef>
              <c:extLst>
                <c:ext xmlns:c15="http://schemas.microsoft.com/office/drawing/2012/chart" uri="{02D57815-91ED-43cb-92C2-25804820EDAC}">
                  <c15:fullRef>
                    <c15:sqref>Sheet1!$C$2:$C$11</c15:sqref>
                  </c15:fullRef>
                </c:ext>
              </c:extLst>
              <c:f>'[Copy of Book1(1).xlsx]Sheet1'!$C$2:$C$7</c:f>
              <c:numCache>
                <c:formatCode>0%</c:formatCode>
                <c:ptCount val="6"/>
                <c:pt idx="0">
                  <c:v>1</c:v>
                </c:pt>
                <c:pt idx="1">
                  <c:v>1</c:v>
                </c:pt>
                <c:pt idx="2">
                  <c:v>1</c:v>
                </c:pt>
                <c:pt idx="3">
                  <c:v>1.15</c:v>
                </c:pt>
                <c:pt idx="4">
                  <c:v>1.1</c:v>
                </c:pt>
                <c:pt idx="5">
                  <c:v>1.2</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Book1(1).xlsx]Sheet1'!$A$2:$A$8</c:f>
              <c:numCache>
                <c:formatCode>yyyy/m/d</c:formatCode>
                <c:ptCount val="7"/>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numCache>
            </c:numRef>
          </c:cat>
          <c:val>
            <c:numRef>
              <c:extLst>
                <c:ext xmlns:c15="http://schemas.microsoft.com/office/drawing/2012/chart" uri="{02D57815-91ED-43cb-92C2-25804820EDAC}">
                  <c15:fullRef>
                    <c15:sqref>Sheet1!$B$2:$B$11</c15:sqref>
                  </c15:fullRef>
                </c:ext>
              </c:extLst>
              <c:f>'[Copy of Book1(1).xlsx]Sheet1'!$B$2:$B$8</c:f>
              <c:numCache>
                <c:formatCode>0%</c:formatCode>
                <c:ptCount val="7"/>
                <c:pt idx="0">
                  <c:v>0.1</c:v>
                </c:pt>
                <c:pt idx="1">
                  <c:v>0.2</c:v>
                </c:pt>
                <c:pt idx="2">
                  <c:v>0.35</c:v>
                </c:pt>
                <c:pt idx="3">
                  <c:v>0.45</c:v>
                </c:pt>
                <c:pt idx="4">
                  <c:v>0.6</c:v>
                </c:pt>
                <c:pt idx="5">
                  <c:v>0.7</c:v>
                </c:pt>
                <c:pt idx="6">
                  <c:v>0.8</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Book1(1).xlsx]Sheet1'!$A$2:$A$8</c:f>
              <c:numCache>
                <c:formatCode>yyyy/m/d</c:formatCode>
                <c:ptCount val="7"/>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numCache>
            </c:numRef>
          </c:cat>
          <c:val>
            <c:numRef>
              <c:extLst>
                <c:ext xmlns:c15="http://schemas.microsoft.com/office/drawing/2012/chart" uri="{02D57815-91ED-43cb-92C2-25804820EDAC}">
                  <c15:fullRef>
                    <c15:sqref>Sheet1!$C$2:$C$11</c15:sqref>
                  </c15:fullRef>
                </c:ext>
              </c:extLst>
              <c:f>'[Copy of Book1(1).xlsx]Sheet1'!$C$2:$C$8</c:f>
              <c:numCache>
                <c:formatCode>0%</c:formatCode>
                <c:ptCount val="7"/>
                <c:pt idx="0">
                  <c:v>1</c:v>
                </c:pt>
                <c:pt idx="1">
                  <c:v>1</c:v>
                </c:pt>
                <c:pt idx="2">
                  <c:v>1</c:v>
                </c:pt>
                <c:pt idx="3">
                  <c:v>1.15</c:v>
                </c:pt>
                <c:pt idx="4">
                  <c:v>1.1</c:v>
                </c:pt>
                <c:pt idx="5">
                  <c:v>1.2</c:v>
                </c:pt>
                <c:pt idx="6">
                  <c:v>1.2</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Book1(1).xlsx]Sheet1'!$A$2:$A$9</c:f>
              <c:numCache>
                <c:formatCode>yyyy/m/d</c:formatCode>
                <c:ptCount val="8"/>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numCache>
            </c:numRef>
          </c:cat>
          <c:val>
            <c:numRef>
              <c:extLst>
                <c:ext xmlns:c15="http://schemas.microsoft.com/office/drawing/2012/chart" uri="{02D57815-91ED-43cb-92C2-25804820EDAC}">
                  <c15:fullRef>
                    <c15:sqref>Sheet1!$B$2:$B$11</c15:sqref>
                  </c15:fullRef>
                </c:ext>
              </c:extLst>
              <c:f>'[Copy of Book1(1).xlsx]Sheet1'!$B$2:$B$9</c:f>
              <c:numCache>
                <c:formatCode>0%</c:formatCode>
                <c:ptCount val="8"/>
                <c:pt idx="0">
                  <c:v>0.1</c:v>
                </c:pt>
                <c:pt idx="1">
                  <c:v>0.2</c:v>
                </c:pt>
                <c:pt idx="2">
                  <c:v>0.35</c:v>
                </c:pt>
                <c:pt idx="3">
                  <c:v>0.45</c:v>
                </c:pt>
                <c:pt idx="4">
                  <c:v>0.6</c:v>
                </c:pt>
                <c:pt idx="5">
                  <c:v>0.7</c:v>
                </c:pt>
                <c:pt idx="6">
                  <c:v>0.8</c:v>
                </c:pt>
                <c:pt idx="7">
                  <c:v>0.95</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Book1(1).xlsx]Sheet1'!$A$2:$A$9</c:f>
              <c:numCache>
                <c:formatCode>yyyy/m/d</c:formatCode>
                <c:ptCount val="8"/>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numCache>
            </c:numRef>
          </c:cat>
          <c:val>
            <c:numRef>
              <c:extLst>
                <c:ext xmlns:c15="http://schemas.microsoft.com/office/drawing/2012/chart" uri="{02D57815-91ED-43cb-92C2-25804820EDAC}">
                  <c15:fullRef>
                    <c15:sqref>Sheet1!$C$2:$C$11</c15:sqref>
                  </c15:fullRef>
                </c:ext>
              </c:extLst>
              <c:f>'[Copy of Book1(1).xlsx]Sheet1'!$C$2:$C$9</c:f>
              <c:numCache>
                <c:formatCode>0%</c:formatCode>
                <c:ptCount val="8"/>
                <c:pt idx="0">
                  <c:v>1</c:v>
                </c:pt>
                <c:pt idx="1">
                  <c:v>1</c:v>
                </c:pt>
                <c:pt idx="2">
                  <c:v>1</c:v>
                </c:pt>
                <c:pt idx="3">
                  <c:v>1.15</c:v>
                </c:pt>
                <c:pt idx="4">
                  <c:v>1.1</c:v>
                </c:pt>
                <c:pt idx="5">
                  <c:v>1.2</c:v>
                </c:pt>
                <c:pt idx="6">
                  <c:v>1.2</c:v>
                </c:pt>
                <c:pt idx="7">
                  <c:v>1.15</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Book1(1).xlsx]Sheet1'!$A$2:$A$10</c:f>
              <c:numCache>
                <c:formatCode>yyyy/m/d</c:formatCode>
                <c:ptCount val="9"/>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pt idx="8" c:formatCode="yyyy/m/d">
                  <c:v>46011</c:v>
                </c:pt>
              </c:numCache>
            </c:numRef>
          </c:cat>
          <c:val>
            <c:numRef>
              <c:extLst>
                <c:ext xmlns:c15="http://schemas.microsoft.com/office/drawing/2012/chart" uri="{02D57815-91ED-43cb-92C2-25804820EDAC}">
                  <c15:fullRef>
                    <c15:sqref>Sheet1!$B$2:$B$11</c15:sqref>
                  </c15:fullRef>
                </c:ext>
              </c:extLst>
              <c:f>'[Copy of Book1(1).xlsx]Sheet1'!$B$2:$B$10</c:f>
              <c:numCache>
                <c:formatCode>0%</c:formatCode>
                <c:ptCount val="9"/>
                <c:pt idx="0">
                  <c:v>0.1</c:v>
                </c:pt>
                <c:pt idx="1">
                  <c:v>0.2</c:v>
                </c:pt>
                <c:pt idx="2">
                  <c:v>0.35</c:v>
                </c:pt>
                <c:pt idx="3">
                  <c:v>0.45</c:v>
                </c:pt>
                <c:pt idx="4">
                  <c:v>0.6</c:v>
                </c:pt>
                <c:pt idx="5">
                  <c:v>0.7</c:v>
                </c:pt>
                <c:pt idx="6">
                  <c:v>0.8</c:v>
                </c:pt>
                <c:pt idx="7">
                  <c:v>0.95</c:v>
                </c:pt>
                <c:pt idx="8">
                  <c:v>1.05</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extLst>
                <c:ext xmlns:c15="http://schemas.microsoft.com/office/drawing/2012/chart" uri="{02D57815-91ED-43cb-92C2-25804820EDAC}">
                  <c15:fullRef>
                    <c15:sqref>'[Copy of Book1(1).xlsx]Sheet1'!$A$2:$A$11</c15:sqref>
                  </c15:fullRef>
                </c:ext>
              </c:extLst>
              <c:f>'[Copy of Book1(1).xlsx]Sheet1'!$A$2:$A$10</c:f>
              <c:numCache>
                <c:formatCode>yyyy/m/d</c:formatCode>
                <c:ptCount val="9"/>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pt idx="8" c:formatCode="yyyy/m/d">
                  <c:v>46011</c:v>
                </c:pt>
              </c:numCache>
            </c:numRef>
          </c:cat>
          <c:val>
            <c:numRef>
              <c:extLst>
                <c:ext xmlns:c15="http://schemas.microsoft.com/office/drawing/2012/chart" uri="{02D57815-91ED-43cb-92C2-25804820EDAC}">
                  <c15:fullRef>
                    <c15:sqref>Sheet1!$C$2:$C$11</c15:sqref>
                  </c15:fullRef>
                </c:ext>
              </c:extLst>
              <c:f>'[Copy of Book1(1).xlsx]Sheet1'!$C$2:$C$10</c:f>
              <c:numCache>
                <c:formatCode>0%</c:formatCode>
                <c:ptCount val="9"/>
                <c:pt idx="0">
                  <c:v>1</c:v>
                </c:pt>
                <c:pt idx="1">
                  <c:v>1</c:v>
                </c:pt>
                <c:pt idx="2">
                  <c:v>1</c:v>
                </c:pt>
                <c:pt idx="3">
                  <c:v>1.15</c:v>
                </c:pt>
                <c:pt idx="4">
                  <c:v>1.1</c:v>
                </c:pt>
                <c:pt idx="5">
                  <c:v>1.2</c:v>
                </c:pt>
                <c:pt idx="6">
                  <c:v>1.2</c:v>
                </c:pt>
                <c:pt idx="7">
                  <c:v>1.15</c:v>
                </c:pt>
                <c:pt idx="8">
                  <c:v>1.1</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80"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Burn-up Table for LumiTap</a:t>
            </a:r>
            <a:endParaRPr lang="en-GB" sz="168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'[Copy of Book1(1).xlsx]Sheet1'!$B$1</c:f>
              <c:strCache>
                <c:ptCount val="1"/>
                <c:pt idx="0">
                  <c:v>Completed</c:v>
                </c:pt>
              </c:strCache>
            </c:strRef>
          </c:tx>
          <c:spPr>
            <a:ln w="28575" cap="rnd">
              <a:solidFill>
                <a:schemeClr val="accent1"/>
              </a:solidFill>
              <a:round/>
            </a:ln>
            <a:effectLst/>
          </c:spPr>
          <c:marker>
            <c:symbol val="none"/>
          </c:marker>
          <c:dLbls>
            <c:delete val="1"/>
          </c:dLbls>
          <c:cat>
            <c:numRef>
              <c:f>'[Copy of Book1(1).xlsx]Sheet1'!$A$2:$A$11</c:f>
              <c:numCache>
                <c:formatCode>yyyy/m/d</c:formatCode>
                <c:ptCount val="10"/>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pt idx="8" c:formatCode="yyyy/m/d">
                  <c:v>46011</c:v>
                </c:pt>
                <c:pt idx="9" c:formatCode="yyyy/m/d">
                  <c:v>46012</c:v>
                </c:pt>
              </c:numCache>
            </c:numRef>
          </c:cat>
          <c:val>
            <c:numRef>
              <c:f>'[Copy of Book1(1).xlsx]Sheet1'!$B$2:$B$11</c:f>
              <c:numCache>
                <c:formatCode>0%</c:formatCode>
                <c:ptCount val="10"/>
                <c:pt idx="0">
                  <c:v>0.1</c:v>
                </c:pt>
                <c:pt idx="1">
                  <c:v>0.2</c:v>
                </c:pt>
                <c:pt idx="2">
                  <c:v>0.35</c:v>
                </c:pt>
                <c:pt idx="3">
                  <c:v>0.45</c:v>
                </c:pt>
                <c:pt idx="4">
                  <c:v>0.6</c:v>
                </c:pt>
                <c:pt idx="5">
                  <c:v>0.7</c:v>
                </c:pt>
                <c:pt idx="6">
                  <c:v>0.8</c:v>
                </c:pt>
                <c:pt idx="7">
                  <c:v>0.95</c:v>
                </c:pt>
                <c:pt idx="8">
                  <c:v>1.05</c:v>
                </c:pt>
                <c:pt idx="9">
                  <c:v>1.15</c:v>
                </c:pt>
              </c:numCache>
            </c:numRef>
          </c:val>
          <c:smooth val="0"/>
        </c:ser>
        <c:ser>
          <c:idx val="1"/>
          <c:order val="1"/>
          <c:tx>
            <c:strRef>
              <c:f>'[Copy of Book1(1).xlsx]Sheet1'!$C$1</c:f>
              <c:strCache>
                <c:ptCount val="1"/>
                <c:pt idx="0">
                  <c:v>Scope</c:v>
                </c:pt>
              </c:strCache>
            </c:strRef>
          </c:tx>
          <c:spPr>
            <a:ln w="28575" cap="rnd">
              <a:solidFill>
                <a:schemeClr val="accent2"/>
              </a:solidFill>
              <a:round/>
            </a:ln>
            <a:effectLst/>
          </c:spPr>
          <c:marker>
            <c:symbol val="none"/>
          </c:marker>
          <c:dLbls>
            <c:delete val="1"/>
          </c:dLbls>
          <c:cat>
            <c:numRef>
              <c:f>'[Copy of Book1(1).xlsx]Sheet1'!$A$2:$A$11</c:f>
              <c:numCache>
                <c:formatCode>yyyy/m/d</c:formatCode>
                <c:ptCount val="10"/>
                <c:pt idx="0" c:formatCode="yyyy/m/d">
                  <c:v>46003</c:v>
                </c:pt>
                <c:pt idx="1" c:formatCode="yyyy/m/d">
                  <c:v>46004</c:v>
                </c:pt>
                <c:pt idx="2" c:formatCode="yyyy/m/d">
                  <c:v>46005</c:v>
                </c:pt>
                <c:pt idx="3" c:formatCode="yyyy/m/d">
                  <c:v>46006</c:v>
                </c:pt>
                <c:pt idx="4" c:formatCode="yyyy/m/d">
                  <c:v>46007</c:v>
                </c:pt>
                <c:pt idx="5" c:formatCode="yyyy/m/d">
                  <c:v>46008</c:v>
                </c:pt>
                <c:pt idx="6" c:formatCode="yyyy/m/d">
                  <c:v>46009</c:v>
                </c:pt>
                <c:pt idx="7" c:formatCode="yyyy/m/d">
                  <c:v>46010</c:v>
                </c:pt>
                <c:pt idx="8" c:formatCode="yyyy/m/d">
                  <c:v>46011</c:v>
                </c:pt>
                <c:pt idx="9" c:formatCode="yyyy/m/d">
                  <c:v>46012</c:v>
                </c:pt>
              </c:numCache>
            </c:numRef>
          </c:cat>
          <c:val>
            <c:numRef>
              <c:f>'[Copy of Book1(1).xlsx]Sheet1'!$C$2:$C$11</c:f>
              <c:numCache>
                <c:formatCode>0%</c:formatCode>
                <c:ptCount val="10"/>
                <c:pt idx="0">
                  <c:v>1</c:v>
                </c:pt>
                <c:pt idx="1">
                  <c:v>1</c:v>
                </c:pt>
                <c:pt idx="2">
                  <c:v>1</c:v>
                </c:pt>
                <c:pt idx="3">
                  <c:v>1.15</c:v>
                </c:pt>
                <c:pt idx="4">
                  <c:v>1.1</c:v>
                </c:pt>
                <c:pt idx="5">
                  <c:v>1.2</c:v>
                </c:pt>
                <c:pt idx="6">
                  <c:v>1.2</c:v>
                </c:pt>
                <c:pt idx="7">
                  <c:v>1.15</c:v>
                </c:pt>
                <c:pt idx="8">
                  <c:v>1.1</c:v>
                </c:pt>
                <c:pt idx="9">
                  <c:v>1.15</c:v>
                </c:pt>
              </c:numCache>
            </c:numRef>
          </c:val>
          <c:smooth val="0"/>
        </c:ser>
        <c:dLbls>
          <c:showLegendKey val="0"/>
          <c:showVal val="0"/>
          <c:showCatName val="0"/>
          <c:showSerName val="0"/>
          <c:showPercent val="0"/>
          <c:showBubbleSize val="0"/>
        </c:dLbls>
        <c:marker val="0"/>
        <c:smooth val="0"/>
        <c:axId val="2088271759"/>
        <c:axId val="2088271279"/>
      </c:lineChart>
      <c:dateAx>
        <c:axId val="2088271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279"/>
        <c:crosses val="autoZero"/>
        <c:auto val="1"/>
        <c:lblOffset val="100"/>
        <c:baseTimeUnit val="days"/>
      </c:dateAx>
      <c:valAx>
        <c:axId val="20882712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88271759"/>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extLst>
      <c:ext uri="{0b15fc19-7d7d-44ad-8c2d-2c3a37ce22c3}">
        <chartProps xmlns="https://web.wps.cn/et/2018/main" chartId="{b0e1e759-6c48-40ea-922b-a0027827d4c1}"/>
      </c:ext>
    </c:extLst>
  </c:chart>
  <c:spPr>
    <a:solidFill>
      <a:schemeClr val="bg1"/>
    </a:solidFill>
    <a:ln w="9525" cap="flat" cmpd="sng" algn="ctr">
      <a:solidFill>
        <a:schemeClr val="tx1">
          <a:lumMod val="15000"/>
          <a:lumOff val="85000"/>
        </a:schemeClr>
      </a:solidFill>
      <a:round/>
    </a:ln>
    <a:effectLst/>
  </c:spPr>
  <c:txPr>
    <a:bodyPr/>
    <a:lstStyle/>
    <a:p>
      <a:pPr>
        <a:defRPr lang="zh-CN" sz="140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ADD44-F234-45CD-A068-3D40607DEF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B849B-8AA4-462E-90D4-30B99F7942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AB849B-8AA4-462E-90D4-30B99F7942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A1AEB9-FE7E-41DF-9470-02B669FE5ED2}" type="slidenum">
              <a:rPr lang="zh-CN" altLang="en-US" smtClean="0"/>
            </a:fld>
            <a:endParaRPr lang="zh-CN" altLang="en-US"/>
          </a:p>
        </p:txBody>
      </p:sp>
      <p:sp>
        <p:nvSpPr>
          <p:cNvPr id="5" name="文本框 4"/>
          <p:cNvSpPr txBox="1"/>
          <p:nvPr userDrawn="1"/>
        </p:nvSpPr>
        <p:spPr>
          <a:xfrm>
            <a:off x="78195" y="6429978"/>
            <a:ext cx="4399537" cy="400110"/>
          </a:xfrm>
          <a:prstGeom prst="rect">
            <a:avLst/>
          </a:prstGeom>
          <a:noFill/>
        </p:spPr>
        <p:txBody>
          <a:bodyPr wrap="square" rtlCol="0">
            <a:spAutoFit/>
          </a:bodyPr>
          <a:lstStyle/>
          <a:p>
            <a:r>
              <a:rPr lang="zh-CN" altLang="en-US" sz="2000" dirty="0">
                <a:solidFill>
                  <a:schemeClr val="tx1">
                    <a:lumMod val="75000"/>
                    <a:lumOff val="25000"/>
                  </a:schemeClr>
                </a:solidFill>
                <a:latin typeface="隶书" panose="02010509060101010101" pitchFamily="49" charset="-122"/>
                <a:ea typeface="隶书" panose="02010509060101010101" pitchFamily="49" charset="-122"/>
                <a:cs typeface="Segoe UI Semilight" panose="020B0402040204020203" pitchFamily="34" charset="0"/>
              </a:rPr>
              <a:t>明德至诚</a:t>
            </a:r>
            <a:r>
              <a:rPr lang="en-US" altLang="zh-CN" sz="2000" dirty="0">
                <a:solidFill>
                  <a:schemeClr val="tx1">
                    <a:lumMod val="75000"/>
                    <a:lumOff val="25000"/>
                  </a:schemeClr>
                </a:solidFill>
                <a:latin typeface="隶书" panose="02010509060101010101" pitchFamily="49" charset="-122"/>
                <a:ea typeface="隶书" panose="02010509060101010101" pitchFamily="49" charset="-122"/>
                <a:cs typeface="Segoe UI Semilight" panose="020B0402040204020203" pitchFamily="34" charset="0"/>
              </a:rPr>
              <a:t>·</a:t>
            </a:r>
            <a:r>
              <a:rPr lang="zh-CN" altLang="en-US" sz="2000" dirty="0">
                <a:solidFill>
                  <a:schemeClr val="tx1">
                    <a:lumMod val="75000"/>
                    <a:lumOff val="25000"/>
                  </a:schemeClr>
                </a:solidFill>
                <a:latin typeface="隶书" panose="02010509060101010101" pitchFamily="49" charset="-122"/>
                <a:ea typeface="隶书" panose="02010509060101010101" pitchFamily="49" charset="-122"/>
                <a:cs typeface="Segoe UI Semilight" panose="020B0402040204020203" pitchFamily="34" charset="0"/>
              </a:rPr>
              <a:t>博学远志</a:t>
            </a:r>
            <a:endParaRPr lang="en-US" altLang="zh-CN" sz="2000" dirty="0">
              <a:solidFill>
                <a:schemeClr val="tx1">
                  <a:lumMod val="75000"/>
                  <a:lumOff val="25000"/>
                </a:schemeClr>
              </a:solidFill>
              <a:latin typeface="隶书" panose="02010509060101010101" pitchFamily="49" charset="-122"/>
              <a:ea typeface="隶书" panose="02010509060101010101" pitchFamily="49" charset="-122"/>
              <a:cs typeface="Segoe UI Semilight" panose="020B0402040204020203" pitchFamily="34" charset="0"/>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0937" y="136525"/>
            <a:ext cx="1758726" cy="5026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0937" y="136525"/>
            <a:ext cx="1758726" cy="5026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926DA1B-1716-48F7-B377-487684ACE4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A1AEB9-FE7E-41DF-9470-02B669FE5E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6DD"/>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6DA1B-1716-48F7-B377-487684ACE4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1AEB9-FE7E-41DF-9470-02B669FE5E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chart" Target="../charts/chart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chart" Target="../charts/chart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chart" Target="../charts/char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chart" Target="../charts/chart8.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8.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chart" Target="../charts/chart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xml"/><Relationship Id="rId3" Type="http://schemas.openxmlformats.org/officeDocument/2006/relationships/image" Target="../media/image33.png"/><Relationship Id="rId2" Type="http://schemas.microsoft.com/office/2007/relationships/media" Target="../media/media1.mp4"/><Relationship Id="rId1" Type="http://schemas.openxmlformats.org/officeDocument/2006/relationships/video" Target="../media/media1.mp4"/></Relationships>
</file>

<file path=ppt/slides/_rels/slide27.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4" Type="http://schemas.openxmlformats.org/officeDocument/2006/relationships/notesSlide" Target="../notesSlides/notesSlide27.xml"/><Relationship Id="rId23" Type="http://schemas.openxmlformats.org/officeDocument/2006/relationships/slideLayout" Target="../slideLayouts/slideLayout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8.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chart" Target="../charts/chart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1444" y="378047"/>
            <a:ext cx="5829110" cy="5829110"/>
          </a:xfrm>
          <a:prstGeom prst="rect">
            <a:avLst/>
          </a:prstGeom>
          <a:noFill/>
          <a:ln>
            <a:noFill/>
          </a:ln>
        </p:spPr>
      </p:pic>
      <p:sp>
        <p:nvSpPr>
          <p:cNvPr id="22" name="任意多边形: 形状 21"/>
          <p:cNvSpPr/>
          <p:nvPr/>
        </p:nvSpPr>
        <p:spPr>
          <a:xfrm>
            <a:off x="0" y="0"/>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9993672" y="2964606"/>
            <a:ext cx="2198329" cy="3893394"/>
          </a:xfrm>
          <a:custGeom>
            <a:avLst/>
            <a:gdLst>
              <a:gd name="connsiteX0" fmla="*/ 2198329 w 2198329"/>
              <a:gd name="connsiteY0" fmla="*/ 0 h 3893394"/>
              <a:gd name="connsiteX1" fmla="*/ 2198329 w 2198329"/>
              <a:gd name="connsiteY1" fmla="*/ 3893394 h 3893394"/>
              <a:gd name="connsiteX2" fmla="*/ 0 w 2198329"/>
              <a:gd name="connsiteY2" fmla="*/ 3893394 h 3893394"/>
              <a:gd name="connsiteX3" fmla="*/ 35142 w 2198329"/>
              <a:gd name="connsiteY3" fmla="*/ 3797340 h 3893394"/>
              <a:gd name="connsiteX4" fmla="*/ 1060409 w 2198329"/>
              <a:gd name="connsiteY4" fmla="*/ 1830914 h 3893394"/>
              <a:gd name="connsiteX5" fmla="*/ 2183125 w 2198329"/>
              <a:gd name="connsiteY5" fmla="*/ 16110 h 3893394"/>
              <a:gd name="connsiteX6" fmla="*/ 2198329 w 2198329"/>
              <a:gd name="connsiteY6" fmla="*/ 0 h 389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29" h="3893394">
                <a:moveTo>
                  <a:pt x="2198329" y="0"/>
                </a:moveTo>
                <a:lnTo>
                  <a:pt x="2198329" y="3893394"/>
                </a:lnTo>
                <a:lnTo>
                  <a:pt x="0" y="3893394"/>
                </a:lnTo>
                <a:lnTo>
                  <a:pt x="35142" y="3797340"/>
                </a:lnTo>
                <a:cubicBezTo>
                  <a:pt x="238825" y="3265353"/>
                  <a:pt x="678139" y="2429508"/>
                  <a:pt x="1060409" y="1830914"/>
                </a:cubicBezTo>
                <a:cubicBezTo>
                  <a:pt x="1360764" y="1360591"/>
                  <a:pt x="1823593" y="417252"/>
                  <a:pt x="2183125" y="16110"/>
                </a:cubicBezTo>
                <a:lnTo>
                  <a:pt x="2198329" y="0"/>
                </a:lnTo>
                <a:close/>
              </a:path>
            </a:pathLst>
          </a:custGeom>
          <a:solidFill>
            <a:srgbClr val="AE6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2227226"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187450" y="1964055"/>
            <a:ext cx="10747375" cy="1568450"/>
          </a:xfrm>
          <a:prstGeom prst="rect">
            <a:avLst/>
          </a:prstGeom>
          <a:noFill/>
        </p:spPr>
        <p:txBody>
          <a:bodyPr wrap="square" rtlCol="0">
            <a:spAutoFit/>
          </a:bodyPr>
          <a:lstStyle/>
          <a:p>
            <a:pPr algn="ctr"/>
            <a:r>
              <a:rPr lang="zh-CN" altLang="en-US" sz="9600" b="1" dirty="0">
                <a:latin typeface="Times New Roman" panose="02020603050405020304" pitchFamily="18" charset="0"/>
                <a:cs typeface="Times New Roman" panose="02020603050405020304" pitchFamily="18" charset="0"/>
              </a:rPr>
              <a:t>韵动格点</a:t>
            </a:r>
            <a:r>
              <a:rPr lang="en-US" altLang="zh-CN" sz="9600" b="1" dirty="0">
                <a:latin typeface="Times New Roman" panose="02020603050405020304" pitchFamily="18" charset="0"/>
                <a:cs typeface="Times New Roman" panose="02020603050405020304" pitchFamily="18" charset="0"/>
              </a:rPr>
              <a:t>—</a:t>
            </a:r>
            <a:r>
              <a:rPr lang="en-US" altLang="zh-CN" sz="8800" b="1" dirty="0">
                <a:latin typeface="Times New Roman" panose="02020603050405020304" pitchFamily="18" charset="0"/>
                <a:cs typeface="Times New Roman" panose="02020603050405020304" pitchFamily="18" charset="0"/>
              </a:rPr>
              <a:t>LumiTap</a:t>
            </a:r>
            <a:r>
              <a:rPr lang="en-US" altLang="zh-CN" sz="8800" b="1" dirty="0">
                <a:latin typeface="Times New Roman" panose="02020603050405020304" pitchFamily="18" charset="0"/>
                <a:cs typeface="Times New Roman" panose="02020603050405020304" pitchFamily="18" charset="0"/>
              </a:rPr>
              <a:t> </a:t>
            </a:r>
            <a:endParaRPr lang="en-US" altLang="zh-CN" sz="8800" b="1"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020570" y="3429000"/>
            <a:ext cx="8179435" cy="521970"/>
          </a:xfrm>
          <a:prstGeom prst="rect">
            <a:avLst/>
          </a:prstGeom>
          <a:noFill/>
        </p:spPr>
        <p:txBody>
          <a:bodyPr wrap="square" rtlCol="0">
            <a:spAutoFit/>
          </a:bodyPr>
          <a:lstStyle/>
          <a:p>
            <a:pPr algn="l">
              <a:buClrTx/>
              <a:buSzTx/>
              <a:buFontTx/>
            </a:pPr>
            <a:r>
              <a:rPr lang="en-US" altLang="zh-CN" sz="2800" dirty="0">
                <a:latin typeface="Segoe UI Semilight" panose="020B0402040204020203" pitchFamily="34" charset="0"/>
                <a:cs typeface="Segoe UI Semilight" panose="020B0402040204020203" pitchFamily="34" charset="0"/>
                <a:sym typeface="+mn-ea"/>
              </a:rPr>
              <a:t>COMMUNITY‑DRIVEN RHYTHM GAME PLATFORM</a:t>
            </a:r>
            <a:endParaRPr lang="en-US" altLang="zh-CN" sz="2800" dirty="0">
              <a:latin typeface="Segoe UI Semilight" panose="020B0402040204020203" pitchFamily="34" charset="0"/>
              <a:cs typeface="Segoe UI Semilight" panose="020B0402040204020203" pitchFamily="34" charset="0"/>
            </a:endParaRPr>
          </a:p>
        </p:txBody>
      </p:sp>
      <p:grpSp>
        <p:nvGrpSpPr>
          <p:cNvPr id="2" name="组合 1"/>
          <p:cNvGrpSpPr/>
          <p:nvPr/>
        </p:nvGrpSpPr>
        <p:grpSpPr>
          <a:xfrm>
            <a:off x="2333864" y="4073245"/>
            <a:ext cx="6096000" cy="681822"/>
            <a:chOff x="2333864" y="4073245"/>
            <a:chExt cx="6096000" cy="681822"/>
          </a:xfrm>
        </p:grpSpPr>
        <p:sp>
          <p:nvSpPr>
            <p:cNvPr id="52" name="矩形 51"/>
            <p:cNvSpPr/>
            <p:nvPr/>
          </p:nvSpPr>
          <p:spPr>
            <a:xfrm>
              <a:off x="2333864" y="4073245"/>
              <a:ext cx="6096000" cy="645160"/>
            </a:xfrm>
            <a:prstGeom prst="rect">
              <a:avLst/>
            </a:prstGeom>
          </p:spPr>
          <p:txBody>
            <a:bodyPr>
              <a:spAutoFit/>
            </a:bodyPr>
            <a:lstStyle/>
            <a:p>
              <a:r>
                <a:rPr lang="zh-CN" altLang="en-US" dirty="0">
                  <a:latin typeface="Segoe UI Semilight" panose="020B0402040204020203" pitchFamily="34" charset="0"/>
                  <a:cs typeface="Segoe UI Semilight" panose="020B0402040204020203" pitchFamily="34" charset="0"/>
                </a:rPr>
                <a:t>汇报人：王成</a:t>
              </a:r>
              <a:endParaRPr lang="en-US" altLang="zh-CN" dirty="0">
                <a:latin typeface="Segoe UI Semilight" panose="020B0402040204020203" pitchFamily="34" charset="0"/>
                <a:cs typeface="Segoe UI Semilight" panose="020B0402040204020203" pitchFamily="34" charset="0"/>
              </a:endParaRPr>
            </a:p>
            <a:p>
              <a:r>
                <a:rPr lang="zh-CN" altLang="en-US" dirty="0">
                  <a:latin typeface="Segoe UI Semilight" panose="020B0402040204020203" pitchFamily="34" charset="0"/>
                  <a:cs typeface="Segoe UI Semilight" panose="020B0402040204020203" pitchFamily="34" charset="0"/>
                </a:rPr>
                <a:t>汇报时间：</a:t>
              </a:r>
              <a:r>
                <a:rPr lang="en-US" altLang="zh-CN" dirty="0">
                  <a:latin typeface="Segoe UI Semilight" panose="020B0402040204020203" pitchFamily="34" charset="0"/>
                  <a:cs typeface="Segoe UI Semilight" panose="020B0402040204020203" pitchFamily="34" charset="0"/>
                </a:rPr>
                <a:t>2025.12.24</a:t>
              </a:r>
              <a:endParaRPr lang="en-US" altLang="zh-CN" dirty="0">
                <a:latin typeface="Segoe UI Semilight" panose="020B0402040204020203" pitchFamily="34" charset="0"/>
                <a:cs typeface="Segoe UI Semilight" panose="020B0402040204020203" pitchFamily="34" charset="0"/>
              </a:endParaRPr>
            </a:p>
          </p:txBody>
        </p:sp>
        <p:cxnSp>
          <p:nvCxnSpPr>
            <p:cNvPr id="54" name="直接连接符 53"/>
            <p:cNvCxnSpPr/>
            <p:nvPr/>
          </p:nvCxnSpPr>
          <p:spPr>
            <a:xfrm>
              <a:off x="2436948" y="4755067"/>
              <a:ext cx="22172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335" y="5450158"/>
            <a:ext cx="1188768" cy="1188768"/>
          </a:xfrm>
          <a:prstGeom prst="rect">
            <a:avLst/>
          </a:prstGeom>
        </p:spPr>
      </p:pic>
      <p:pic>
        <p:nvPicPr>
          <p:cNvPr id="3" name="图片 2" descr="院徽"/>
          <p:cNvPicPr>
            <a:picLocks noChangeAspect="1"/>
          </p:cNvPicPr>
          <p:nvPr/>
        </p:nvPicPr>
        <p:blipFill>
          <a:blip r:embed="rId3"/>
          <a:stretch>
            <a:fillRect/>
          </a:stretch>
        </p:blipFill>
        <p:spPr>
          <a:xfrm>
            <a:off x="108585" y="453390"/>
            <a:ext cx="1911985" cy="807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0"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137660" cy="460375"/>
            <a:chOff x="182880" y="99919"/>
            <a:chExt cx="4137660" cy="460375"/>
          </a:xfrm>
        </p:grpSpPr>
        <p:sp>
          <p:nvSpPr>
            <p:cNvPr id="5" name="文本框 4"/>
            <p:cNvSpPr txBox="1"/>
            <p:nvPr/>
          </p:nvSpPr>
          <p:spPr>
            <a:xfrm>
              <a:off x="357505" y="99919"/>
              <a:ext cx="396303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DAY5——</a:t>
              </a:r>
              <a:r>
                <a:rPr lang="zh-CN" altLang="en-US" sz="2400" b="1" i="1" dirty="0">
                  <a:solidFill>
                    <a:srgbClr val="2E3F55"/>
                  </a:solidFill>
                  <a:latin typeface="Times New Roman" panose="02020603050405020304" pitchFamily="18" charset="0"/>
                  <a:cs typeface="Times New Roman" panose="02020603050405020304" pitchFamily="18" charset="0"/>
                </a:rPr>
                <a:t>判定系统与交互</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357505" y="1352550"/>
            <a:ext cx="5596890" cy="4232910"/>
          </a:xfrm>
          <a:prstGeom prst="rect">
            <a:avLst/>
          </a:prstGeom>
        </p:spPr>
      </p:pic>
      <p:pic>
        <p:nvPicPr>
          <p:cNvPr id="3" name="图片 2"/>
          <p:cNvPicPr>
            <a:picLocks noChangeAspect="1"/>
          </p:cNvPicPr>
          <p:nvPr/>
        </p:nvPicPr>
        <p:blipFill>
          <a:blip r:embed="rId2"/>
          <a:stretch>
            <a:fillRect/>
          </a:stretch>
        </p:blipFill>
        <p:spPr>
          <a:xfrm>
            <a:off x="6490970" y="1352550"/>
            <a:ext cx="4835525" cy="4273550"/>
          </a:xfrm>
          <a:prstGeom prst="rect">
            <a:avLst/>
          </a:prstGeom>
        </p:spPr>
      </p:pic>
      <p:sp>
        <p:nvSpPr>
          <p:cNvPr id="12" name="文本框 11"/>
          <p:cNvSpPr txBox="1"/>
          <p:nvPr/>
        </p:nvSpPr>
        <p:spPr>
          <a:xfrm>
            <a:off x="5080000" y="243205"/>
            <a:ext cx="2032000"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游戏评分系统</a:t>
            </a:r>
            <a:endParaRPr lang="zh-CN" altLang="en-US" sz="2000" b="1">
              <a:latin typeface="仿宋_GB2312" panose="02010609030101010101" charset="-122"/>
              <a:ea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559935" cy="460375"/>
            <a:chOff x="182880" y="99919"/>
            <a:chExt cx="4559935" cy="460375"/>
          </a:xfrm>
        </p:grpSpPr>
        <p:sp>
          <p:nvSpPr>
            <p:cNvPr id="5" name="文本框 4"/>
            <p:cNvSpPr txBox="1"/>
            <p:nvPr/>
          </p:nvSpPr>
          <p:spPr>
            <a:xfrm>
              <a:off x="357505" y="99919"/>
              <a:ext cx="4385310"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DAY6——</a:t>
              </a:r>
              <a:r>
                <a:rPr lang="zh-CN" altLang="en-US" sz="2400" b="1" i="1" dirty="0">
                  <a:solidFill>
                    <a:srgbClr val="2E3F55"/>
                  </a:solidFill>
                  <a:latin typeface="Times New Roman" panose="02020603050405020304" pitchFamily="18" charset="0"/>
                  <a:cs typeface="Times New Roman" panose="02020603050405020304" pitchFamily="18" charset="0"/>
                </a:rPr>
                <a:t>结算与分数系统</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000" cy="3429000"/>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70%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784975" y="1714500"/>
            <a:ext cx="5114925" cy="3138170"/>
          </a:xfrm>
          <a:prstGeom prst="rect">
            <a:avLst/>
          </a:prstGeom>
          <a:noFill/>
        </p:spPr>
        <p:txBody>
          <a:bodyPr wrap="square" rtlCol="0" anchor="t">
            <a:spAutoFit/>
          </a:bodyPr>
          <a:p>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Score </a:t>
            </a:r>
            <a:r>
              <a:rPr lang="zh-CN" altLang="en-US" b="1">
                <a:latin typeface="仿宋_GB2312" panose="02010609030101010101" charset="-122"/>
                <a:ea typeface="仿宋_GB2312" panose="02010609030101010101" charset="-122"/>
                <a:cs typeface="仿宋_GB2312" panose="02010609030101010101" charset="-122"/>
              </a:rPr>
              <a:t>模型。</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实现分数提交接口。</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a:t>
            </a:r>
            <a:r>
              <a:rPr lang="en-US" altLang="zh-CN" b="1">
                <a:latin typeface="仿宋_GB2312" panose="02010609030101010101" charset="-122"/>
                <a:ea typeface="仿宋_GB2312" panose="02010609030101010101" charset="-122"/>
                <a:cs typeface="仿宋_GB2312" panose="02010609030101010101" charset="-122"/>
              </a:rPr>
              <a:t> EP (Performance Points) </a:t>
            </a:r>
            <a:r>
              <a:rPr lang="zh-CN" altLang="en-US" b="1">
                <a:latin typeface="仿宋_GB2312" panose="02010609030101010101" charset="-122"/>
                <a:ea typeface="仿宋_GB2312" panose="02010609030101010101" charset="-122"/>
                <a:cs typeface="仿宋_GB2312" panose="02010609030101010101" charset="-122"/>
              </a:rPr>
              <a:t>计算逻辑。</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r>
              <a:rPr lang="en-US" altLang="zh-CN" b="1">
                <a:latin typeface="仿宋_GB2312" panose="02010609030101010101" charset="-122"/>
                <a:ea typeface="仿宋_GB2312" panose="02010609030101010101" charset="-122"/>
                <a:cs typeface="仿宋_GB2312" panose="02010609030101010101" charset="-122"/>
              </a:rPr>
              <a:t>Frontend</a:t>
            </a:r>
            <a:r>
              <a:rPr lang="zh-CN" altLang="en-US"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创建</a:t>
            </a:r>
            <a:r>
              <a:rPr lang="en-US" altLang="zh-CN" b="1">
                <a:latin typeface="仿宋_GB2312" panose="02010609030101010101" charset="-122"/>
                <a:ea typeface="仿宋_GB2312" panose="02010609030101010101" charset="-122"/>
                <a:cs typeface="仿宋_GB2312" panose="02010609030101010101" charset="-122"/>
              </a:rPr>
              <a:t> ResultView.vue</a:t>
            </a:r>
            <a:r>
              <a:rPr lang="zh-CN" altLang="en-US" b="1">
                <a:latin typeface="仿宋_GB2312" panose="02010609030101010101" charset="-122"/>
                <a:ea typeface="仿宋_GB2312" panose="02010609030101010101" charset="-122"/>
                <a:cs typeface="仿宋_GB2312" panose="02010609030101010101" charset="-122"/>
              </a:rPr>
              <a:t>：展示判定分布、最终得分、最大连击。</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在游戏结束时自动调用</a:t>
            </a:r>
            <a:r>
              <a:rPr lang="en-US" altLang="zh-CN" b="1">
                <a:latin typeface="仿宋_GB2312" panose="02010609030101010101" charset="-122"/>
                <a:ea typeface="仿宋_GB2312" panose="02010609030101010101" charset="-122"/>
                <a:cs typeface="仿宋_GB2312" panose="02010609030101010101" charset="-122"/>
              </a:rPr>
              <a:t> API </a:t>
            </a:r>
            <a:r>
              <a:rPr lang="zh-CN" altLang="en-US" b="1">
                <a:latin typeface="仿宋_GB2312" panose="02010609030101010101" charset="-122"/>
                <a:ea typeface="仿宋_GB2312" panose="02010609030101010101" charset="-122"/>
                <a:cs typeface="仿宋_GB2312" panose="02010609030101010101" charset="-122"/>
              </a:rPr>
              <a:t>提交分数。</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在歌曲详情页展示该歌曲的个人最佳成绩。</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249420" cy="460375"/>
            <a:chOff x="182880" y="99919"/>
            <a:chExt cx="4249420" cy="460375"/>
          </a:xfrm>
        </p:grpSpPr>
        <p:sp>
          <p:nvSpPr>
            <p:cNvPr id="5" name="文本框 4"/>
            <p:cNvSpPr txBox="1"/>
            <p:nvPr/>
          </p:nvSpPr>
          <p:spPr>
            <a:xfrm>
              <a:off x="357505" y="99919"/>
              <a:ext cx="40747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DAY6——</a:t>
              </a:r>
              <a:r>
                <a:rPr lang="zh-CN" altLang="en-US" sz="2400" b="1" i="1" dirty="0">
                  <a:solidFill>
                    <a:srgbClr val="2E3F55"/>
                  </a:solidFill>
                  <a:latin typeface="Times New Roman" panose="02020603050405020304" pitchFamily="18" charset="0"/>
                  <a:cs typeface="Times New Roman" panose="02020603050405020304" pitchFamily="18" charset="0"/>
                </a:rPr>
                <a:t>结算与分数系统</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176645" y="1555750"/>
            <a:ext cx="5558790" cy="3815080"/>
            <a:chOff x="9727" y="2450"/>
            <a:chExt cx="8754" cy="6008"/>
          </a:xfrm>
        </p:grpSpPr>
        <p:pic>
          <p:nvPicPr>
            <p:cNvPr id="8" name="图片 7"/>
            <p:cNvPicPr>
              <a:picLocks noChangeAspect="1"/>
            </p:cNvPicPr>
            <p:nvPr/>
          </p:nvPicPr>
          <p:blipFill>
            <a:blip r:embed="rId1"/>
            <a:stretch>
              <a:fillRect/>
            </a:stretch>
          </p:blipFill>
          <p:spPr>
            <a:xfrm>
              <a:off x="9727" y="2450"/>
              <a:ext cx="8754" cy="4925"/>
            </a:xfrm>
            <a:prstGeom prst="rect">
              <a:avLst/>
            </a:prstGeom>
          </p:spPr>
        </p:pic>
        <p:sp>
          <p:nvSpPr>
            <p:cNvPr id="9" name="文本框 8"/>
            <p:cNvSpPr txBox="1"/>
            <p:nvPr/>
          </p:nvSpPr>
          <p:spPr>
            <a:xfrm>
              <a:off x="12820" y="7830"/>
              <a:ext cx="2841" cy="628"/>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游戏结算界面</a:t>
              </a:r>
              <a:endParaRPr lang="zh-CN" altLang="en-US" sz="2000" b="1">
                <a:latin typeface="仿宋_GB2312" panose="02010609030101010101" charset="-122"/>
                <a:ea typeface="仿宋_GB2312" panose="02010609030101010101" charset="-122"/>
              </a:endParaRPr>
            </a:p>
          </p:txBody>
        </p:sp>
      </p:grpSp>
      <p:grpSp>
        <p:nvGrpSpPr>
          <p:cNvPr id="12" name="组合 11"/>
          <p:cNvGrpSpPr/>
          <p:nvPr/>
        </p:nvGrpSpPr>
        <p:grpSpPr>
          <a:xfrm>
            <a:off x="357505" y="1555115"/>
            <a:ext cx="5558790" cy="3815715"/>
            <a:chOff x="-232" y="8543"/>
            <a:chExt cx="8754" cy="6009"/>
          </a:xfrm>
        </p:grpSpPr>
        <p:pic>
          <p:nvPicPr>
            <p:cNvPr id="10" name="图片 9"/>
            <p:cNvPicPr>
              <a:picLocks noChangeAspect="1"/>
            </p:cNvPicPr>
            <p:nvPr/>
          </p:nvPicPr>
          <p:blipFill>
            <a:blip r:embed="rId2"/>
            <a:stretch>
              <a:fillRect/>
            </a:stretch>
          </p:blipFill>
          <p:spPr>
            <a:xfrm>
              <a:off x="-232" y="8543"/>
              <a:ext cx="8754" cy="4926"/>
            </a:xfrm>
            <a:prstGeom prst="rect">
              <a:avLst/>
            </a:prstGeom>
          </p:spPr>
        </p:pic>
        <p:sp>
          <p:nvSpPr>
            <p:cNvPr id="11" name="文本框 10"/>
            <p:cNvSpPr txBox="1"/>
            <p:nvPr/>
          </p:nvSpPr>
          <p:spPr>
            <a:xfrm>
              <a:off x="864" y="13924"/>
              <a:ext cx="6994" cy="628"/>
            </a:xfrm>
            <a:prstGeom prst="rect">
              <a:avLst/>
            </a:prstGeom>
            <a:noFill/>
          </p:spPr>
          <p:txBody>
            <a:bodyPr wrap="square" rtlCol="0" anchor="t">
              <a:spAutoFit/>
            </a:bodyPr>
            <a:p>
              <a:r>
                <a:rPr lang="zh-CN" altLang="en-US" sz="2000" b="1">
                  <a:latin typeface="仿宋_GB2312" panose="02010609030101010101" charset="-122"/>
                  <a:ea typeface="仿宋_GB2312" panose="02010609030101010101" charset="-122"/>
                  <a:sym typeface="+mn-ea"/>
                </a:rPr>
                <a:t>展示判定分布、最终得分、最大连击</a:t>
              </a:r>
              <a:endParaRPr lang="zh-CN" altLang="en-US" b="1">
                <a:latin typeface="仿宋_GB2312" panose="02010609030101010101" charset="-122"/>
                <a:ea typeface="仿宋_GB2312" panose="02010609030101010101" charset="-122"/>
                <a:cs typeface="仿宋_GB2312" panose="02010609030101010101"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657850" cy="460375"/>
            <a:chOff x="182880" y="99919"/>
            <a:chExt cx="5657850" cy="460375"/>
          </a:xfrm>
        </p:grpSpPr>
        <p:sp>
          <p:nvSpPr>
            <p:cNvPr id="5" name="文本框 4"/>
            <p:cNvSpPr txBox="1"/>
            <p:nvPr/>
          </p:nvSpPr>
          <p:spPr>
            <a:xfrm>
              <a:off x="357505" y="99919"/>
              <a:ext cx="5483225" cy="460375"/>
            </a:xfrm>
            <a:prstGeom prst="rect">
              <a:avLst/>
            </a:prstGeom>
            <a:noFill/>
          </p:spPr>
          <p:txBody>
            <a:bodyPr wrap="square" rtlCol="0">
              <a:spAutoFit/>
            </a:bodyPr>
            <a:lstStyle/>
            <a:p>
              <a:pPr algn="l">
                <a:buClrTx/>
                <a:buSzTx/>
                <a:buFontTx/>
              </a:pPr>
              <a:r>
                <a:rPr lang="en-US" altLang="zh-CN" sz="2400" b="1" i="1" dirty="0">
                  <a:solidFill>
                    <a:srgbClr val="2E3F55"/>
                  </a:solidFill>
                  <a:latin typeface="Times New Roman" panose="02020603050405020304" pitchFamily="18" charset="0"/>
                  <a:cs typeface="Times New Roman" panose="02020603050405020304" pitchFamily="18" charset="0"/>
                  <a:sym typeface="+mn-ea"/>
                </a:rPr>
                <a:t>DAY5-DAY6——</a:t>
              </a:r>
              <a:r>
                <a:rPr lang="zh-CN" altLang="en-US" sz="2400" b="1" i="1" dirty="0">
                  <a:solidFill>
                    <a:srgbClr val="2E3F55"/>
                  </a:solidFill>
                  <a:latin typeface="Times New Roman" panose="02020603050405020304" pitchFamily="18" charset="0"/>
                  <a:cs typeface="Times New Roman" panose="02020603050405020304" pitchFamily="18" charset="0"/>
                  <a:sym typeface="+mn-ea"/>
                </a:rPr>
                <a:t>获取难度端口测试</a:t>
              </a:r>
              <a:r>
                <a:rPr lang="zh-CN" altLang="en-US" sz="2400" b="1" i="1" dirty="0">
                  <a:solidFill>
                    <a:srgbClr val="2E3F55"/>
                  </a:solidFill>
                  <a:latin typeface="Times New Roman" panose="02020603050405020304" pitchFamily="18" charset="0"/>
                  <a:cs typeface="Times New Roman" panose="02020603050405020304" pitchFamily="18" charset="0"/>
                </a:rPr>
                <a:t> </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p:nvPr/>
        </p:nvPicPr>
        <p:blipFill>
          <a:blip r:embed="rId1"/>
          <a:stretch>
            <a:fillRect/>
          </a:stretch>
        </p:blipFill>
        <p:spPr>
          <a:xfrm>
            <a:off x="2317115" y="753745"/>
            <a:ext cx="7557770" cy="4937760"/>
          </a:xfrm>
          <a:prstGeom prst="rect">
            <a:avLst/>
          </a:prstGeom>
        </p:spPr>
      </p:pic>
      <p:sp>
        <p:nvSpPr>
          <p:cNvPr id="3" name="文本框 2"/>
          <p:cNvSpPr txBox="1"/>
          <p:nvPr/>
        </p:nvSpPr>
        <p:spPr>
          <a:xfrm>
            <a:off x="1890395" y="5885815"/>
            <a:ext cx="8411210" cy="398780"/>
          </a:xfrm>
          <a:prstGeom prst="rect">
            <a:avLst/>
          </a:prstGeom>
          <a:noFill/>
        </p:spPr>
        <p:txBody>
          <a:bodyPr wrap="square" rtlCol="0" anchor="t">
            <a:spAutoFit/>
          </a:bodyPr>
          <a:p>
            <a:pPr algn="ctr"/>
            <a:r>
              <a:rPr lang="zh-CN" altLang="en-US" sz="2000" b="1">
                <a:latin typeface="仿宋_GB2312" panose="02010609030101010101" charset="-122"/>
                <a:ea typeface="仿宋_GB2312" panose="02010609030101010101" charset="-122"/>
              </a:rPr>
              <a:t>创建并登录账号后上传曲目，在数据库中读取能力值</a:t>
            </a:r>
            <a:endParaRPr lang="zh-CN" altLang="en-US" sz="2000" b="1">
              <a:latin typeface="仿宋_GB2312" panose="02010609030101010101" charset="-122"/>
              <a:ea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808345" cy="460375"/>
            <a:chOff x="182880" y="99919"/>
            <a:chExt cx="5808345" cy="460375"/>
          </a:xfrm>
        </p:grpSpPr>
        <p:sp>
          <p:nvSpPr>
            <p:cNvPr id="5" name="文本框 4"/>
            <p:cNvSpPr txBox="1"/>
            <p:nvPr/>
          </p:nvSpPr>
          <p:spPr>
            <a:xfrm>
              <a:off x="357505" y="99919"/>
              <a:ext cx="5633720" cy="460375"/>
            </a:xfrm>
            <a:prstGeom prst="rect">
              <a:avLst/>
            </a:prstGeom>
            <a:noFill/>
          </p:spPr>
          <p:txBody>
            <a:bodyPr wrap="square" rtlCol="0">
              <a:spAutoFit/>
            </a:bodyPr>
            <a:lstStyle/>
            <a:p>
              <a:pPr algn="l">
                <a:buClrTx/>
                <a:buSzTx/>
                <a:buFontTx/>
              </a:pPr>
              <a:r>
                <a:rPr lang="en-US" altLang="zh-CN" sz="2400" b="1" i="1" dirty="0">
                  <a:solidFill>
                    <a:srgbClr val="2E3F55"/>
                  </a:solidFill>
                  <a:latin typeface="Times New Roman" panose="02020603050405020304" pitchFamily="18" charset="0"/>
                  <a:cs typeface="Times New Roman" panose="02020603050405020304" pitchFamily="18" charset="0"/>
                  <a:sym typeface="+mn-ea"/>
                </a:rPr>
                <a:t>DAY5-DAY6——</a:t>
              </a:r>
              <a:r>
                <a:rPr lang="zh-CN" altLang="en-US" sz="2400" b="1" i="1" dirty="0">
                  <a:solidFill>
                    <a:srgbClr val="2E3F55"/>
                  </a:solidFill>
                  <a:latin typeface="Times New Roman" panose="02020603050405020304" pitchFamily="18" charset="0"/>
                  <a:cs typeface="Times New Roman" panose="02020603050405020304" pitchFamily="18" charset="0"/>
                  <a:sym typeface="+mn-ea"/>
                </a:rPr>
                <a:t>获取难度端口测试</a:t>
              </a:r>
              <a:r>
                <a:rPr lang="zh-CN" altLang="en-US" sz="2400" b="1" i="1" dirty="0">
                  <a:solidFill>
                    <a:srgbClr val="2E3F55"/>
                  </a:solidFill>
                  <a:latin typeface="Times New Roman" panose="02020603050405020304" pitchFamily="18" charset="0"/>
                  <a:cs typeface="Times New Roman" panose="02020603050405020304" pitchFamily="18" charset="0"/>
                  <a:sym typeface="+mn-ea"/>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610860" y="6244590"/>
            <a:ext cx="2948940" cy="398780"/>
          </a:xfrm>
          <a:prstGeom prst="rect">
            <a:avLst/>
          </a:prstGeom>
          <a:noFill/>
        </p:spPr>
        <p:txBody>
          <a:bodyPr wrap="square" rtlCol="0" anchor="t">
            <a:spAutoFit/>
          </a:bodyPr>
          <a:p>
            <a:pPr algn="ctr"/>
            <a:r>
              <a:rPr lang="en-US" altLang="zh-CN" sz="2000" b="1">
                <a:latin typeface="仿宋_GB2312" panose="02010609030101010101" charset="-122"/>
                <a:ea typeface="仿宋_GB2312" panose="02010609030101010101" charset="-122"/>
              </a:rPr>
              <a:t>code 200</a:t>
            </a:r>
            <a:r>
              <a:rPr lang="zh-CN" altLang="en-US" sz="2000" b="1">
                <a:latin typeface="仿宋_GB2312" panose="02010609030101010101" charset="-122"/>
                <a:ea typeface="仿宋_GB2312" panose="02010609030101010101" charset="-122"/>
              </a:rPr>
              <a:t>表示成功</a:t>
            </a:r>
            <a:endParaRPr lang="zh-CN" altLang="en-US" sz="2000" b="1">
              <a:latin typeface="仿宋_GB2312" panose="02010609030101010101" charset="-122"/>
              <a:ea typeface="仿宋_GB2312" panose="02010609030101010101" charset="-122"/>
            </a:endParaRPr>
          </a:p>
        </p:txBody>
      </p:sp>
      <p:sp>
        <p:nvSpPr>
          <p:cNvPr id="12" name="文本框 11"/>
          <p:cNvSpPr txBox="1"/>
          <p:nvPr/>
        </p:nvSpPr>
        <p:spPr>
          <a:xfrm>
            <a:off x="182880" y="1885950"/>
            <a:ext cx="2211070" cy="1630045"/>
          </a:xfrm>
          <a:prstGeom prst="rect">
            <a:avLst/>
          </a:prstGeom>
          <a:noFill/>
        </p:spPr>
        <p:txBody>
          <a:bodyPr wrap="square" rtlCol="0" anchor="t">
            <a:spAutoFit/>
          </a:bodyPr>
          <a:p>
            <a:r>
              <a:rPr lang="en-US" altLang="zh-CN" sz="2000" b="1">
                <a:latin typeface="仿宋_GB2312" panose="02010609030101010101" charset="-122"/>
                <a:ea typeface="仿宋_GB2312" panose="02010609030101010101" charset="-122"/>
                <a:sym typeface="+mn-ea"/>
              </a:rPr>
              <a:t>bid</a:t>
            </a:r>
            <a:r>
              <a:rPr lang="zh-CN" altLang="en-US" sz="2000" b="1">
                <a:latin typeface="仿宋_GB2312" panose="02010609030101010101" charset="-122"/>
                <a:ea typeface="仿宋_GB2312" panose="02010609030101010101" charset="-122"/>
                <a:sym typeface="+mn-ea"/>
              </a:rPr>
              <a:t>值为难度值</a:t>
            </a:r>
            <a:r>
              <a:rPr lang="en-US" altLang="zh-CN" sz="2000" b="1">
                <a:latin typeface="仿宋_GB2312" panose="02010609030101010101" charset="-122"/>
                <a:ea typeface="仿宋_GB2312" panose="02010609030101010101" charset="-122"/>
                <a:sym typeface="+mn-ea"/>
              </a:rPr>
              <a:t> le2fb059</a:t>
            </a:r>
            <a:endParaRPr lang="en-US" altLang="zh-CN" sz="2000" b="1">
              <a:latin typeface="仿宋_GB2312" panose="02010609030101010101" charset="-122"/>
              <a:ea typeface="仿宋_GB2312" panose="02010609030101010101" charset="-122"/>
              <a:sym typeface="+mn-ea"/>
            </a:endParaRPr>
          </a:p>
          <a:p>
            <a:r>
              <a:rPr lang="zh-CN" altLang="en-US" sz="2000" b="1">
                <a:latin typeface="仿宋_GB2312" panose="02010609030101010101" charset="-122"/>
                <a:ea typeface="仿宋_GB2312" panose="02010609030101010101" charset="-122"/>
                <a:sym typeface="+mn-ea"/>
              </a:rPr>
              <a:t>将其在后端获取难度部分输入成功获取反馈。</a:t>
            </a:r>
            <a:endParaRPr lang="zh-CN" altLang="en-US" sz="2000" b="1">
              <a:latin typeface="仿宋_GB2312" panose="02010609030101010101" charset="-122"/>
              <a:ea typeface="仿宋_GB2312" panose="02010609030101010101" charset="-122"/>
              <a:sym typeface="+mn-ea"/>
            </a:endParaRPr>
          </a:p>
        </p:txBody>
      </p:sp>
      <p:grpSp>
        <p:nvGrpSpPr>
          <p:cNvPr id="21" name="组合 20"/>
          <p:cNvGrpSpPr/>
          <p:nvPr/>
        </p:nvGrpSpPr>
        <p:grpSpPr>
          <a:xfrm>
            <a:off x="7085330" y="823595"/>
            <a:ext cx="4573905" cy="5420360"/>
            <a:chOff x="11158" y="1297"/>
            <a:chExt cx="7203" cy="8536"/>
          </a:xfrm>
        </p:grpSpPr>
        <p:grpSp>
          <p:nvGrpSpPr>
            <p:cNvPr id="16" name="组合 15"/>
            <p:cNvGrpSpPr/>
            <p:nvPr/>
          </p:nvGrpSpPr>
          <p:grpSpPr>
            <a:xfrm>
              <a:off x="11725" y="1297"/>
              <a:ext cx="6636" cy="8424"/>
              <a:chOff x="10878" y="1137"/>
              <a:chExt cx="6636" cy="8424"/>
            </a:xfrm>
          </p:grpSpPr>
          <p:pic>
            <p:nvPicPr>
              <p:cNvPr id="8" name="图片 7"/>
              <p:cNvPicPr/>
              <p:nvPr/>
            </p:nvPicPr>
            <p:blipFill>
              <a:blip r:embed="rId1"/>
              <a:stretch>
                <a:fillRect/>
              </a:stretch>
            </p:blipFill>
            <p:spPr>
              <a:xfrm>
                <a:off x="10878" y="1137"/>
                <a:ext cx="6637" cy="8424"/>
              </a:xfrm>
              <a:prstGeom prst="rect">
                <a:avLst/>
              </a:prstGeom>
            </p:spPr>
          </p:pic>
          <p:sp>
            <p:nvSpPr>
              <p:cNvPr id="14" name="矩形 13"/>
              <p:cNvSpPr/>
              <p:nvPr/>
            </p:nvSpPr>
            <p:spPr>
              <a:xfrm>
                <a:off x="11424" y="5377"/>
                <a:ext cx="304" cy="352"/>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11412" y="6729"/>
                <a:ext cx="292" cy="432"/>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7" name="直接箭头连接符 16"/>
            <p:cNvCxnSpPr>
              <a:stCxn id="14" idx="1"/>
              <a:endCxn id="3" idx="0"/>
            </p:cNvCxnSpPr>
            <p:nvPr/>
          </p:nvCxnSpPr>
          <p:spPr>
            <a:xfrm flipH="1">
              <a:off x="11158" y="5713"/>
              <a:ext cx="1113" cy="4121"/>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8" name="直接箭头连接符 17"/>
            <p:cNvCxnSpPr>
              <a:stCxn id="15" idx="2"/>
              <a:endCxn id="3" idx="0"/>
            </p:cNvCxnSpPr>
            <p:nvPr/>
          </p:nvCxnSpPr>
          <p:spPr>
            <a:xfrm flipH="1">
              <a:off x="11158" y="7321"/>
              <a:ext cx="1247" cy="2513"/>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grpSp>
      <p:grpSp>
        <p:nvGrpSpPr>
          <p:cNvPr id="20" name="组合 19"/>
          <p:cNvGrpSpPr/>
          <p:nvPr/>
        </p:nvGrpSpPr>
        <p:grpSpPr>
          <a:xfrm>
            <a:off x="1288415" y="821690"/>
            <a:ext cx="5441950" cy="5345430"/>
            <a:chOff x="2029" y="1294"/>
            <a:chExt cx="8570" cy="8418"/>
          </a:xfrm>
        </p:grpSpPr>
        <p:grpSp>
          <p:nvGrpSpPr>
            <p:cNvPr id="13" name="组合 12"/>
            <p:cNvGrpSpPr/>
            <p:nvPr/>
          </p:nvGrpSpPr>
          <p:grpSpPr>
            <a:xfrm>
              <a:off x="3961" y="1294"/>
              <a:ext cx="6638" cy="8418"/>
              <a:chOff x="1844" y="959"/>
              <a:chExt cx="6638" cy="8418"/>
            </a:xfrm>
          </p:grpSpPr>
          <p:pic>
            <p:nvPicPr>
              <p:cNvPr id="7" name="图片 6"/>
              <p:cNvPicPr/>
              <p:nvPr/>
            </p:nvPicPr>
            <p:blipFill>
              <a:blip r:embed="rId2"/>
              <a:stretch>
                <a:fillRect/>
              </a:stretch>
            </p:blipFill>
            <p:spPr>
              <a:xfrm>
                <a:off x="1844" y="959"/>
                <a:ext cx="6638" cy="8419"/>
              </a:xfrm>
              <a:prstGeom prst="rect">
                <a:avLst/>
              </a:prstGeom>
            </p:spPr>
          </p:pic>
          <p:sp>
            <p:nvSpPr>
              <p:cNvPr id="11" name="矩形 10"/>
              <p:cNvSpPr/>
              <p:nvPr/>
            </p:nvSpPr>
            <p:spPr>
              <a:xfrm>
                <a:off x="2436" y="2009"/>
                <a:ext cx="1218" cy="40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19" name="直接箭头连接符 18"/>
            <p:cNvCxnSpPr>
              <a:stCxn id="11" idx="1"/>
              <a:endCxn id="12" idx="0"/>
            </p:cNvCxnSpPr>
            <p:nvPr/>
          </p:nvCxnSpPr>
          <p:spPr>
            <a:xfrm flipH="1">
              <a:off x="2029" y="2547"/>
              <a:ext cx="2524" cy="423"/>
            </a:xfrm>
            <a:prstGeom prst="straightConnector1">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161280" cy="460375"/>
            <a:chOff x="182880" y="99919"/>
            <a:chExt cx="5161280" cy="460375"/>
          </a:xfrm>
        </p:grpSpPr>
        <p:sp>
          <p:nvSpPr>
            <p:cNvPr id="5" name="文本框 4"/>
            <p:cNvSpPr txBox="1"/>
            <p:nvPr/>
          </p:nvSpPr>
          <p:spPr>
            <a:xfrm>
              <a:off x="357505" y="99919"/>
              <a:ext cx="498665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DAY5-DAY6——</a:t>
              </a:r>
              <a:r>
                <a:rPr lang="zh-CN" altLang="en-US" sz="2400" b="1" i="1" dirty="0">
                  <a:solidFill>
                    <a:srgbClr val="2E3F55"/>
                  </a:solidFill>
                  <a:latin typeface="Times New Roman" panose="02020603050405020304" pitchFamily="18" charset="0"/>
                  <a:cs typeface="Times New Roman" panose="02020603050405020304" pitchFamily="18" charset="0"/>
                </a:rPr>
                <a:t>分数提交端口测试</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90395" y="5885815"/>
            <a:ext cx="8411210" cy="398780"/>
          </a:xfrm>
          <a:prstGeom prst="rect">
            <a:avLst/>
          </a:prstGeom>
          <a:noFill/>
        </p:spPr>
        <p:txBody>
          <a:bodyPr wrap="square" rtlCol="0" anchor="t">
            <a:spAutoFit/>
          </a:bodyPr>
          <a:p>
            <a:pPr algn="ctr"/>
            <a:r>
              <a:rPr lang="zh-CN" altLang="en-US" sz="2000" b="1">
                <a:latin typeface="仿宋_GB2312" panose="02010609030101010101" charset="-122"/>
                <a:ea typeface="仿宋_GB2312" panose="02010609030101010101" charset="-122"/>
              </a:rPr>
              <a:t>按照图库中参数上传分数，难度，准确度等参数</a:t>
            </a:r>
            <a:endParaRPr lang="zh-CN" altLang="en-US" sz="2000" b="1">
              <a:latin typeface="仿宋_GB2312" panose="02010609030101010101" charset="-122"/>
              <a:ea typeface="仿宋_GB2312" panose="02010609030101010101" charset="-122"/>
            </a:endParaRPr>
          </a:p>
        </p:txBody>
      </p:sp>
      <p:pic>
        <p:nvPicPr>
          <p:cNvPr id="8" name="图片 7"/>
          <p:cNvPicPr/>
          <p:nvPr/>
        </p:nvPicPr>
        <p:blipFill>
          <a:blip r:embed="rId1"/>
          <a:stretch>
            <a:fillRect/>
          </a:stretch>
        </p:blipFill>
        <p:spPr>
          <a:xfrm>
            <a:off x="2316480" y="782320"/>
            <a:ext cx="7558405" cy="4857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913120" cy="460375"/>
            <a:chOff x="182880" y="99919"/>
            <a:chExt cx="5913120" cy="460375"/>
          </a:xfrm>
        </p:grpSpPr>
        <p:sp>
          <p:nvSpPr>
            <p:cNvPr id="5" name="文本框 4"/>
            <p:cNvSpPr txBox="1"/>
            <p:nvPr/>
          </p:nvSpPr>
          <p:spPr>
            <a:xfrm>
              <a:off x="357505" y="99919"/>
              <a:ext cx="57384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DAY7——</a:t>
              </a:r>
              <a:r>
                <a:rPr lang="zh-CN" altLang="en-US" sz="2400" b="1" i="1" dirty="0">
                  <a:solidFill>
                    <a:srgbClr val="2E3F55"/>
                  </a:solidFill>
                  <a:latin typeface="Times New Roman" panose="02020603050405020304" pitchFamily="18" charset="0"/>
                  <a:cs typeface="Times New Roman" panose="02020603050405020304" pitchFamily="18" charset="0"/>
                </a:rPr>
                <a:t>排行榜与个人主页</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3865"/>
          <a:ext cx="6096635" cy="3429635"/>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80%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805930" y="1713865"/>
            <a:ext cx="5073015" cy="3415030"/>
          </a:xfrm>
          <a:prstGeom prst="rect">
            <a:avLst/>
          </a:prstGeom>
          <a:noFill/>
        </p:spPr>
        <p:txBody>
          <a:bodyPr wrap="square" rtlCol="0" anchor="t">
            <a:spAutoFit/>
          </a:bodyPr>
          <a:p>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实现全局排行榜接口</a:t>
            </a:r>
            <a:r>
              <a:rPr lang="en-US" altLang="zh-CN" b="1">
                <a:latin typeface="仿宋_GB2312" panose="02010609030101010101" charset="-122"/>
                <a:ea typeface="仿宋_GB2312" panose="02010609030101010101" charset="-122"/>
                <a:cs typeface="仿宋_GB2312" panose="02010609030101010101" charset="-122"/>
              </a:rPr>
              <a:t> (</a:t>
            </a:r>
            <a:r>
              <a:rPr lang="zh-CN" altLang="en-US" b="1">
                <a:latin typeface="仿宋_GB2312" panose="02010609030101010101" charset="-122"/>
                <a:ea typeface="仿宋_GB2312" panose="02010609030101010101" charset="-122"/>
                <a:cs typeface="仿宋_GB2312" panose="02010609030101010101" charset="-122"/>
              </a:rPr>
              <a:t>按</a:t>
            </a:r>
            <a:r>
              <a:rPr lang="en-US" altLang="zh-CN" b="1">
                <a:latin typeface="仿宋_GB2312" panose="02010609030101010101" charset="-122"/>
                <a:ea typeface="仿宋_GB2312" panose="02010609030101010101" charset="-122"/>
                <a:cs typeface="仿宋_GB2312" panose="02010609030101010101" charset="-122"/>
              </a:rPr>
              <a:t> EP </a:t>
            </a:r>
            <a:r>
              <a:rPr lang="zh-CN" altLang="en-US" b="1">
                <a:latin typeface="仿宋_GB2312" panose="02010609030101010101" charset="-122"/>
                <a:ea typeface="仿宋_GB2312" panose="02010609030101010101" charset="-122"/>
                <a:cs typeface="仿宋_GB2312" panose="02010609030101010101" charset="-122"/>
              </a:rPr>
              <a:t>排序</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实现单曲排行榜接口。</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扩展用户接口，支持获取个人详细数据与最近游玩记录。</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RankingsView.vue</a:t>
            </a:r>
            <a:r>
              <a:rPr lang="zh-CN" altLang="en-US" b="1">
                <a:latin typeface="仿宋_GB2312" panose="02010609030101010101" charset="-122"/>
                <a:ea typeface="仿宋_GB2312" panose="02010609030101010101" charset="-122"/>
                <a:cs typeface="仿宋_GB2312" panose="02010609030101010101" charset="-122"/>
              </a:rPr>
              <a:t>：全局玩家排名表格。</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ProfileView.vue</a:t>
            </a:r>
            <a:r>
              <a:rPr lang="zh-CN" altLang="en-US" b="1">
                <a:latin typeface="仿宋_GB2312" panose="02010609030101010101" charset="-122"/>
                <a:ea typeface="仿宋_GB2312" panose="02010609030101010101" charset="-122"/>
                <a:cs typeface="仿宋_GB2312" panose="02010609030101010101" charset="-122"/>
              </a:rPr>
              <a:t>：展示用户头像、</a:t>
            </a:r>
            <a:r>
              <a:rPr lang="en-US" altLang="zh-CN" b="1">
                <a:latin typeface="仿宋_GB2312" panose="02010609030101010101" charset="-122"/>
                <a:ea typeface="仿宋_GB2312" panose="02010609030101010101" charset="-122"/>
                <a:cs typeface="仿宋_GB2312" panose="02010609030101010101" charset="-122"/>
              </a:rPr>
              <a:t>Rank </a:t>
            </a:r>
            <a:r>
              <a:rPr lang="zh-CN" altLang="en-US" b="1">
                <a:latin typeface="仿宋_GB2312" panose="02010609030101010101" charset="-122"/>
                <a:ea typeface="仿宋_GB2312" panose="02010609030101010101" charset="-122"/>
                <a:cs typeface="仿宋_GB2312" panose="02010609030101010101" charset="-122"/>
              </a:rPr>
              <a:t>等。</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实现头像上传与修改功能。</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563745" cy="460375"/>
            <a:chOff x="182880" y="99919"/>
            <a:chExt cx="4563745" cy="460375"/>
          </a:xfrm>
        </p:grpSpPr>
        <p:sp>
          <p:nvSpPr>
            <p:cNvPr id="5" name="文本框 4"/>
            <p:cNvSpPr txBox="1"/>
            <p:nvPr/>
          </p:nvSpPr>
          <p:spPr>
            <a:xfrm>
              <a:off x="357505" y="99919"/>
              <a:ext cx="4389120"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DAY7——</a:t>
              </a:r>
              <a:r>
                <a:rPr lang="zh-CN" altLang="en-US" sz="2400" b="1" i="1" dirty="0">
                  <a:solidFill>
                    <a:srgbClr val="2E3F55"/>
                  </a:solidFill>
                  <a:latin typeface="Times New Roman" panose="02020603050405020304" pitchFamily="18" charset="0"/>
                  <a:cs typeface="Times New Roman" panose="02020603050405020304" pitchFamily="18" charset="0"/>
                </a:rPr>
                <a:t>排行榜与个人主页</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a:off x="243205" y="1598930"/>
            <a:ext cx="5814060" cy="3270250"/>
          </a:xfrm>
          <a:prstGeom prst="rect">
            <a:avLst/>
          </a:prstGeom>
        </p:spPr>
      </p:pic>
      <p:sp>
        <p:nvSpPr>
          <p:cNvPr id="9" name="文本框 8"/>
          <p:cNvSpPr txBox="1"/>
          <p:nvPr/>
        </p:nvSpPr>
        <p:spPr>
          <a:xfrm>
            <a:off x="2030730" y="5208905"/>
            <a:ext cx="2352040" cy="368300"/>
          </a:xfrm>
          <a:prstGeom prst="rect">
            <a:avLst/>
          </a:prstGeom>
          <a:noFill/>
        </p:spPr>
        <p:txBody>
          <a:bodyPr wrap="square" rtlCol="0" anchor="t">
            <a:spAutoFit/>
          </a:bodyPr>
          <a:p>
            <a:r>
              <a:rPr lang="zh-CN" altLang="en-US" b="1">
                <a:latin typeface="仿宋_GB2312" panose="02010609030101010101" charset="-122"/>
                <a:ea typeface="仿宋_GB2312" panose="02010609030101010101" charset="-122"/>
                <a:cs typeface="仿宋_GB2312" panose="02010609030101010101" charset="-122"/>
                <a:sym typeface="+mn-ea"/>
              </a:rPr>
              <a:t>用户头像、</a:t>
            </a:r>
            <a:r>
              <a:rPr lang="en-US" altLang="zh-CN" b="1">
                <a:latin typeface="仿宋_GB2312" panose="02010609030101010101" charset="-122"/>
                <a:ea typeface="仿宋_GB2312" panose="02010609030101010101" charset="-122"/>
                <a:cs typeface="仿宋_GB2312" panose="02010609030101010101" charset="-122"/>
                <a:sym typeface="+mn-ea"/>
              </a:rPr>
              <a:t>Rank</a:t>
            </a:r>
            <a:r>
              <a:rPr lang="zh-CN" altLang="en-US" b="1">
                <a:latin typeface="仿宋_GB2312" panose="02010609030101010101" charset="-122"/>
                <a:ea typeface="仿宋_GB2312" panose="02010609030101010101" charset="-122"/>
                <a:cs typeface="仿宋_GB2312" panose="02010609030101010101" charset="-122"/>
                <a:sym typeface="+mn-ea"/>
              </a:rPr>
              <a:t>界面</a:t>
            </a:r>
            <a:endParaRPr lang="zh-CN" altLang="en-US" b="1">
              <a:latin typeface="仿宋_GB2312" panose="02010609030101010101" charset="-122"/>
              <a:ea typeface="仿宋_GB2312" panose="02010609030101010101" charset="-122"/>
              <a:cs typeface="仿宋_GB2312" panose="02010609030101010101" charset="-122"/>
              <a:sym typeface="+mn-ea"/>
            </a:endParaRPr>
          </a:p>
        </p:txBody>
      </p:sp>
      <p:sp>
        <p:nvSpPr>
          <p:cNvPr id="10" name="文本框 9"/>
          <p:cNvSpPr txBox="1"/>
          <p:nvPr/>
        </p:nvSpPr>
        <p:spPr>
          <a:xfrm>
            <a:off x="8181975" y="5208905"/>
            <a:ext cx="2092960" cy="368300"/>
          </a:xfrm>
          <a:prstGeom prst="rect">
            <a:avLst/>
          </a:prstGeom>
          <a:noFill/>
        </p:spPr>
        <p:txBody>
          <a:bodyPr wrap="square" rtlCol="0" anchor="t">
            <a:spAutoFit/>
          </a:bodyPr>
          <a:p>
            <a:r>
              <a:rPr lang="zh-CN" altLang="en-US" b="1">
                <a:latin typeface="仿宋_GB2312" panose="02010609030101010101" charset="-122"/>
                <a:ea typeface="仿宋_GB2312" panose="02010609030101010101" charset="-122"/>
                <a:cs typeface="仿宋_GB2312" panose="02010609030101010101" charset="-122"/>
                <a:sym typeface="+mn-ea"/>
              </a:rPr>
              <a:t>全局玩家排名</a:t>
            </a:r>
            <a:r>
              <a:rPr lang="zh-CN" altLang="en-US" b="1">
                <a:latin typeface="仿宋_GB2312" panose="02010609030101010101" charset="-122"/>
                <a:ea typeface="仿宋_GB2312" panose="02010609030101010101" charset="-122"/>
                <a:cs typeface="仿宋_GB2312" panose="02010609030101010101" charset="-122"/>
                <a:sym typeface="+mn-ea"/>
              </a:rPr>
              <a:t>界面</a:t>
            </a:r>
            <a:endParaRPr lang="zh-CN" altLang="en-US" b="1">
              <a:latin typeface="仿宋_GB2312" panose="02010609030101010101" charset="-122"/>
              <a:ea typeface="仿宋_GB2312" panose="02010609030101010101" charset="-122"/>
              <a:cs typeface="仿宋_GB2312" panose="02010609030101010101" charset="-122"/>
              <a:sym typeface="+mn-ea"/>
            </a:endParaRPr>
          </a:p>
        </p:txBody>
      </p:sp>
      <p:pic>
        <p:nvPicPr>
          <p:cNvPr id="11" name="图片 10"/>
          <p:cNvPicPr>
            <a:picLocks noChangeAspect="1"/>
          </p:cNvPicPr>
          <p:nvPr/>
        </p:nvPicPr>
        <p:blipFill>
          <a:blip r:embed="rId2"/>
          <a:stretch>
            <a:fillRect/>
          </a:stretch>
        </p:blipFill>
        <p:spPr>
          <a:xfrm>
            <a:off x="6195060" y="1598930"/>
            <a:ext cx="5814060" cy="324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3883660" cy="460375"/>
            <a:chOff x="182880" y="99919"/>
            <a:chExt cx="3883660" cy="460375"/>
          </a:xfrm>
        </p:grpSpPr>
        <p:sp>
          <p:nvSpPr>
            <p:cNvPr id="5" name="文本框 4"/>
            <p:cNvSpPr txBox="1"/>
            <p:nvPr/>
          </p:nvSpPr>
          <p:spPr>
            <a:xfrm>
              <a:off x="357505" y="99919"/>
              <a:ext cx="370903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DAY8——</a:t>
              </a:r>
              <a:r>
                <a:rPr lang="zh-CN" altLang="en-US" sz="2400" b="1" i="1" dirty="0">
                  <a:solidFill>
                    <a:srgbClr val="2E3F55"/>
                  </a:solidFill>
                  <a:latin typeface="Times New Roman" panose="02020603050405020304" pitchFamily="18" charset="0"/>
                  <a:cs typeface="Times New Roman" panose="02020603050405020304" pitchFamily="18" charset="0"/>
                </a:rPr>
                <a:t>论坛交互系统</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635" cy="3429635"/>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90%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764655" y="1714500"/>
            <a:ext cx="4937125" cy="3415030"/>
          </a:xfrm>
          <a:prstGeom prst="rect">
            <a:avLst/>
          </a:prstGeom>
          <a:noFill/>
        </p:spPr>
        <p:txBody>
          <a:bodyPr wrap="square" rtlCol="0" anchor="t">
            <a:spAutoFit/>
          </a:bodyPr>
          <a:p>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建立</a:t>
            </a:r>
            <a:r>
              <a:rPr lang="en-US" altLang="zh-CN" b="1">
                <a:latin typeface="仿宋_GB2312" panose="02010609030101010101" charset="-122"/>
                <a:ea typeface="仿宋_GB2312" panose="02010609030101010101" charset="-122"/>
                <a:cs typeface="仿宋_GB2312" panose="02010609030101010101" charset="-122"/>
              </a:rPr>
              <a:t> Forum </a:t>
            </a:r>
            <a:r>
              <a:rPr lang="zh-CN" altLang="en-US" b="1">
                <a:latin typeface="仿宋_GB2312" panose="02010609030101010101" charset="-122"/>
                <a:ea typeface="仿宋_GB2312" panose="02010609030101010101" charset="-122"/>
                <a:cs typeface="仿宋_GB2312" panose="02010609030101010101" charset="-122"/>
              </a:rPr>
              <a:t>相关模型</a:t>
            </a:r>
            <a:r>
              <a:rPr lang="en-US" altLang="zh-CN" b="1">
                <a:latin typeface="仿宋_GB2312" panose="02010609030101010101" charset="-122"/>
                <a:ea typeface="仿宋_GB2312" panose="02010609030101010101" charset="-122"/>
                <a:cs typeface="仿宋_GB2312" panose="02010609030101010101" charset="-122"/>
              </a:rPr>
              <a:t> (Section, Subforum, Thread, Post)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a:t>
            </a:r>
            <a:r>
              <a:rPr lang="en-US" altLang="zh-CN" b="1">
                <a:latin typeface="仿宋_GB2312" panose="02010609030101010101" charset="-122"/>
                <a:ea typeface="仿宋_GB2312" panose="02010609030101010101" charset="-122"/>
                <a:cs typeface="仿宋_GB2312" panose="02010609030101010101" charset="-122"/>
              </a:rPr>
              <a:t> routes/forum.py</a:t>
            </a:r>
            <a:r>
              <a:rPr lang="zh-CN" altLang="en-US" b="1">
                <a:latin typeface="仿宋_GB2312" panose="02010609030101010101" charset="-122"/>
                <a:ea typeface="仿宋_GB2312" panose="02010609030101010101" charset="-122"/>
                <a:cs typeface="仿宋_GB2312" panose="02010609030101010101" charset="-122"/>
              </a:rPr>
              <a:t>：版块列表、帖子详情、发表回复</a:t>
            </a:r>
            <a:r>
              <a:rPr lang="en-US" altLang="zh-CN" b="1">
                <a:latin typeface="仿宋_GB2312" panose="02010609030101010101" charset="-122"/>
                <a:ea typeface="仿宋_GB2312" panose="02010609030101010101" charset="-122"/>
                <a:cs typeface="仿宋_GB2312" panose="02010609030101010101" charset="-122"/>
              </a:rPr>
              <a:t> API</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实现论坛初始化脚本</a:t>
            </a:r>
            <a:r>
              <a:rPr lang="en-US" altLang="zh-CN" b="1">
                <a:latin typeface="仿宋_GB2312" panose="02010609030101010101" charset="-122"/>
                <a:ea typeface="仿宋_GB2312" panose="02010609030101010101" charset="-122"/>
                <a:cs typeface="仿宋_GB2312" panose="02010609030101010101" charset="-122"/>
              </a:rPr>
              <a:t> (/api/forum/init)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ForumView.vue (</a:t>
            </a:r>
            <a:r>
              <a:rPr lang="zh-CN" altLang="en-US" b="1">
                <a:latin typeface="仿宋_GB2312" panose="02010609030101010101" charset="-122"/>
                <a:ea typeface="仿宋_GB2312" panose="02010609030101010101" charset="-122"/>
                <a:cs typeface="仿宋_GB2312" panose="02010609030101010101" charset="-122"/>
              </a:rPr>
              <a:t>版块入口</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SubforumView.vue (</a:t>
            </a:r>
            <a:r>
              <a:rPr lang="zh-CN" altLang="en-US" b="1">
                <a:latin typeface="仿宋_GB2312" panose="02010609030101010101" charset="-122"/>
                <a:ea typeface="仿宋_GB2312" panose="02010609030101010101" charset="-122"/>
                <a:cs typeface="仿宋_GB2312" panose="02010609030101010101" charset="-122"/>
              </a:rPr>
              <a:t>帖子列表</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ThreadView.vue (</a:t>
            </a:r>
            <a:r>
              <a:rPr lang="zh-CN" altLang="en-US" b="1">
                <a:latin typeface="仿宋_GB2312" panose="02010609030101010101" charset="-122"/>
                <a:ea typeface="仿宋_GB2312" panose="02010609030101010101" charset="-122"/>
                <a:cs typeface="仿宋_GB2312" panose="02010609030101010101" charset="-122"/>
              </a:rPr>
              <a:t>帖子详情与回复框</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208780" cy="460375"/>
            <a:chOff x="182880" y="99919"/>
            <a:chExt cx="4208780" cy="460375"/>
          </a:xfrm>
        </p:grpSpPr>
        <p:sp>
          <p:nvSpPr>
            <p:cNvPr id="5" name="文本框 4"/>
            <p:cNvSpPr txBox="1"/>
            <p:nvPr/>
          </p:nvSpPr>
          <p:spPr>
            <a:xfrm>
              <a:off x="357505" y="99919"/>
              <a:ext cx="403415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DAY8——</a:t>
              </a:r>
              <a:r>
                <a:rPr lang="zh-CN" altLang="en-US" sz="2400" b="1" i="1" dirty="0">
                  <a:solidFill>
                    <a:srgbClr val="2E3F55"/>
                  </a:solidFill>
                  <a:latin typeface="Times New Roman" panose="02020603050405020304" pitchFamily="18" charset="0"/>
                  <a:cs typeface="Times New Roman" panose="02020603050405020304" pitchFamily="18" charset="0"/>
                </a:rPr>
                <a:t>论坛交互系统</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stretch>
            <a:fillRect/>
          </a:stretch>
        </p:blipFill>
        <p:spPr>
          <a:xfrm>
            <a:off x="252730" y="1917065"/>
            <a:ext cx="5751195" cy="3256915"/>
          </a:xfrm>
          <a:prstGeom prst="rect">
            <a:avLst/>
          </a:prstGeom>
        </p:spPr>
      </p:pic>
      <p:sp>
        <p:nvSpPr>
          <p:cNvPr id="9" name="文本框 8"/>
          <p:cNvSpPr txBox="1"/>
          <p:nvPr/>
        </p:nvSpPr>
        <p:spPr>
          <a:xfrm>
            <a:off x="2413635" y="5427345"/>
            <a:ext cx="1325880" cy="368300"/>
          </a:xfrm>
          <a:prstGeom prst="rect">
            <a:avLst/>
          </a:prstGeom>
          <a:noFill/>
        </p:spPr>
        <p:txBody>
          <a:bodyPr wrap="square" rtlCol="0" anchor="t">
            <a:spAutoFit/>
          </a:bodyPr>
          <a:p>
            <a:r>
              <a:rPr lang="zh-CN" altLang="en-US" b="1">
                <a:latin typeface="仿宋_GB2312" panose="02010609030101010101" charset="-122"/>
                <a:ea typeface="仿宋_GB2312" panose="02010609030101010101" charset="-122"/>
                <a:cs typeface="仿宋_GB2312" panose="02010609030101010101" charset="-122"/>
                <a:sym typeface="+mn-ea"/>
              </a:rPr>
              <a:t>版块入</a:t>
            </a:r>
            <a:r>
              <a:rPr lang="zh-CN" altLang="en-US" b="1">
                <a:latin typeface="仿宋_GB2312" panose="02010609030101010101" charset="-122"/>
                <a:ea typeface="仿宋_GB2312" panose="02010609030101010101" charset="-122"/>
                <a:cs typeface="仿宋_GB2312" panose="02010609030101010101" charset="-122"/>
                <a:sym typeface="+mn-ea"/>
              </a:rPr>
              <a:t>口</a:t>
            </a:r>
            <a:endParaRPr lang="zh-CN" altLang="en-US" b="1">
              <a:latin typeface="仿宋_GB2312" panose="02010609030101010101" charset="-122"/>
              <a:ea typeface="仿宋_GB2312" panose="02010609030101010101" charset="-122"/>
              <a:cs typeface="仿宋_GB2312" panose="02010609030101010101" charset="-122"/>
              <a:sym typeface="+mn-ea"/>
            </a:endParaRPr>
          </a:p>
        </p:txBody>
      </p:sp>
      <p:sp>
        <p:nvSpPr>
          <p:cNvPr id="10" name="文本框 9"/>
          <p:cNvSpPr txBox="1"/>
          <p:nvPr/>
        </p:nvSpPr>
        <p:spPr>
          <a:xfrm>
            <a:off x="7992110" y="5427345"/>
            <a:ext cx="2188210" cy="368300"/>
          </a:xfrm>
          <a:prstGeom prst="rect">
            <a:avLst/>
          </a:prstGeom>
          <a:noFill/>
        </p:spPr>
        <p:txBody>
          <a:bodyPr wrap="square" rtlCol="0" anchor="t">
            <a:spAutoFit/>
          </a:bodyPr>
          <a:p>
            <a:r>
              <a:rPr lang="zh-CN" altLang="en-US" b="1">
                <a:latin typeface="仿宋_GB2312" panose="02010609030101010101" charset="-122"/>
                <a:ea typeface="仿宋_GB2312" panose="02010609030101010101" charset="-122"/>
                <a:cs typeface="仿宋_GB2312" panose="02010609030101010101" charset="-122"/>
                <a:sym typeface="+mn-ea"/>
              </a:rPr>
              <a:t>帖子详情与回复框</a:t>
            </a:r>
            <a:endParaRPr lang="zh-CN" altLang="en-US" b="1">
              <a:latin typeface="仿宋_GB2312" panose="02010609030101010101" charset="-122"/>
              <a:ea typeface="仿宋_GB2312" panose="02010609030101010101" charset="-122"/>
              <a:cs typeface="仿宋_GB2312" panose="02010609030101010101" charset="-122"/>
              <a:sym typeface="+mn-ea"/>
            </a:endParaRPr>
          </a:p>
        </p:txBody>
      </p:sp>
      <p:pic>
        <p:nvPicPr>
          <p:cNvPr id="11" name="图片 10"/>
          <p:cNvPicPr>
            <a:picLocks noChangeAspect="1"/>
          </p:cNvPicPr>
          <p:nvPr/>
        </p:nvPicPr>
        <p:blipFill>
          <a:blip r:embed="rId2"/>
          <a:stretch>
            <a:fillRect/>
          </a:stretch>
        </p:blipFill>
        <p:spPr>
          <a:xfrm>
            <a:off x="6210300" y="1917065"/>
            <a:ext cx="5751195" cy="3255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78"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191590"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000410" y="2665557"/>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0832375" y="3444238"/>
            <a:ext cx="1357447" cy="0"/>
          </a:xfrm>
          <a:prstGeom prst="line">
            <a:avLst/>
          </a:prstGeom>
          <a:ln w="28575">
            <a:solidFill>
              <a:srgbClr val="2E3F55"/>
            </a:solidFill>
            <a:prstDash val="lgDashDotDot"/>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431177" y="627017"/>
            <a:ext cx="5207726" cy="4943937"/>
            <a:chOff x="3431177" y="627017"/>
            <a:chExt cx="5207726" cy="4943937"/>
          </a:xfrm>
        </p:grpSpPr>
        <p:sp>
          <p:nvSpPr>
            <p:cNvPr id="17" name="椭圆 16"/>
            <p:cNvSpPr/>
            <p:nvPr/>
          </p:nvSpPr>
          <p:spPr>
            <a:xfrm>
              <a:off x="4007031" y="1287045"/>
              <a:ext cx="4177938" cy="4283909"/>
            </a:xfrm>
            <a:prstGeom prst="ellipse">
              <a:avLst/>
            </a:prstGeom>
            <a:noFill/>
            <a:ln w="38100">
              <a:gradFill>
                <a:gsLst>
                  <a:gs pos="100000">
                    <a:srgbClr val="AE6339"/>
                  </a:gs>
                  <a:gs pos="65000">
                    <a:srgbClr val="EFE6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矩形 17"/>
            <p:cNvSpPr/>
            <p:nvPr/>
          </p:nvSpPr>
          <p:spPr>
            <a:xfrm>
              <a:off x="3431177" y="627017"/>
              <a:ext cx="5207726" cy="2801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489269" y="1775320"/>
              <a:ext cx="3213463" cy="3307361"/>
              <a:chOff x="4489269" y="1775320"/>
              <a:chExt cx="3213463" cy="3307361"/>
            </a:xfrm>
          </p:grpSpPr>
          <p:sp>
            <p:nvSpPr>
              <p:cNvPr id="5" name="文本框 4"/>
              <p:cNvSpPr txBox="1"/>
              <p:nvPr/>
            </p:nvSpPr>
            <p:spPr>
              <a:xfrm>
                <a:off x="4489269" y="1775320"/>
                <a:ext cx="3213463" cy="3307361"/>
              </a:xfrm>
              <a:prstGeom prst="rect">
                <a:avLst/>
              </a:prstGeom>
              <a:noFill/>
            </p:spPr>
            <p:txBody>
              <a:bodyPr wrap="square" rtlCol="0">
                <a:prstTxWarp prst="textCircle">
                  <a:avLst/>
                </a:prstTxWarp>
                <a:spAutoFit/>
              </a:bodyPr>
              <a:lstStyle/>
              <a:p>
                <a:r>
                  <a:rPr lang="en-US" altLang="zh-CN" sz="4400" b="1" dirty="0">
                    <a:solidFill>
                      <a:srgbClr val="AE6339"/>
                    </a:solidFill>
                    <a:latin typeface="Times New Roman" panose="02020603050405020304" pitchFamily="18" charset="0"/>
                    <a:cs typeface="Times New Roman" panose="02020603050405020304" pitchFamily="18" charset="0"/>
                  </a:rPr>
                  <a:t>ALPHA         SPRINT</a:t>
                </a:r>
                <a:endParaRPr lang="en-US" altLang="zh-CN" sz="4400" b="1" dirty="0">
                  <a:solidFill>
                    <a:srgbClr val="AE6339"/>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693919" y="2859613"/>
                <a:ext cx="2804161" cy="1198880"/>
              </a:xfrm>
              <a:prstGeom prst="rect">
                <a:avLst/>
              </a:prstGeom>
              <a:noFill/>
            </p:spPr>
            <p:txBody>
              <a:bodyPr wrap="square" rtlCol="0">
                <a:spAutoFit/>
              </a:bodyPr>
              <a:lstStyle/>
              <a:p>
                <a:pPr algn="ctr"/>
                <a:endParaRPr lang="zh-CN" altLang="en-US" sz="3600" b="1" dirty="0">
                  <a:solidFill>
                    <a:srgbClr val="AE6339"/>
                  </a:solidFill>
                  <a:latin typeface="思源宋体 Heavy" panose="02020900000000000000" pitchFamily="18" charset="-122"/>
                  <a:ea typeface="思源宋体 Heavy" panose="02020900000000000000" pitchFamily="18" charset="-122"/>
                </a:endParaRPr>
              </a:p>
              <a:p>
                <a:pPr algn="ctr"/>
                <a:r>
                  <a:rPr lang="zh-CN" altLang="en-US" sz="3600" b="1" dirty="0">
                    <a:solidFill>
                      <a:srgbClr val="AE6339"/>
                    </a:solidFill>
                    <a:latin typeface="思源宋体 Heavy" panose="02020900000000000000" pitchFamily="18" charset="-122"/>
                    <a:ea typeface="思源宋体 Heavy" panose="02020900000000000000" pitchFamily="18" charset="-122"/>
                  </a:rPr>
                  <a:t>阿尔法冲刺</a:t>
                </a:r>
                <a:endParaRPr lang="zh-CN" altLang="en-US" sz="3600" b="1" dirty="0">
                  <a:solidFill>
                    <a:srgbClr val="AE6339"/>
                  </a:solidFill>
                  <a:latin typeface="思源宋体 Heavy" panose="02020900000000000000" pitchFamily="18" charset="-122"/>
                  <a:ea typeface="思源宋体 Heavy" panose="02020900000000000000" pitchFamily="18" charset="-122"/>
                </a:endParaRPr>
              </a:p>
            </p:txBody>
          </p:sp>
        </p:grpSp>
      </p:grpSp>
      <p:sp>
        <p:nvSpPr>
          <p:cNvPr id="20" name="矩形 19"/>
          <p:cNvSpPr/>
          <p:nvPr/>
        </p:nvSpPr>
        <p:spPr>
          <a:xfrm rot="5400000">
            <a:off x="6001293" y="599985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5940334" y="-677622"/>
            <a:ext cx="189412" cy="1526884"/>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249420" cy="460375"/>
            <a:chOff x="182880" y="99919"/>
            <a:chExt cx="4249420" cy="460375"/>
          </a:xfrm>
        </p:grpSpPr>
        <p:sp>
          <p:nvSpPr>
            <p:cNvPr id="5" name="文本框 4"/>
            <p:cNvSpPr txBox="1"/>
            <p:nvPr/>
          </p:nvSpPr>
          <p:spPr>
            <a:xfrm>
              <a:off x="357505" y="99919"/>
              <a:ext cx="40747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DAY7-DAY8——</a:t>
              </a:r>
              <a:r>
                <a:rPr lang="zh-CN" altLang="en-US" sz="2400" b="1" i="1" dirty="0">
                  <a:solidFill>
                    <a:srgbClr val="2E3F55"/>
                  </a:solidFill>
                  <a:latin typeface="Times New Roman" panose="02020603050405020304" pitchFamily="18" charset="0"/>
                  <a:cs typeface="Times New Roman" panose="02020603050405020304" pitchFamily="18" charset="0"/>
                </a:rPr>
                <a:t>项目测试</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p:nvPr/>
        </p:nvPicPr>
        <p:blipFill>
          <a:blip r:embed="rId1"/>
          <a:stretch>
            <a:fillRect/>
          </a:stretch>
        </p:blipFill>
        <p:spPr>
          <a:xfrm>
            <a:off x="454025" y="1109345"/>
            <a:ext cx="5551170" cy="4619625"/>
          </a:xfrm>
          <a:prstGeom prst="rect">
            <a:avLst/>
          </a:prstGeom>
        </p:spPr>
      </p:pic>
      <p:pic>
        <p:nvPicPr>
          <p:cNvPr id="3" name="图片 2"/>
          <p:cNvPicPr/>
          <p:nvPr/>
        </p:nvPicPr>
        <p:blipFill>
          <a:blip r:embed="rId2"/>
          <a:stretch>
            <a:fillRect/>
          </a:stretch>
        </p:blipFill>
        <p:spPr>
          <a:xfrm>
            <a:off x="6261735" y="1109980"/>
            <a:ext cx="5551805" cy="4618990"/>
          </a:xfrm>
          <a:prstGeom prst="rect">
            <a:avLst/>
          </a:prstGeom>
        </p:spPr>
      </p:pic>
      <p:sp>
        <p:nvSpPr>
          <p:cNvPr id="7" name="文本框 6"/>
          <p:cNvSpPr txBox="1"/>
          <p:nvPr/>
        </p:nvSpPr>
        <p:spPr>
          <a:xfrm>
            <a:off x="4877435" y="635000"/>
            <a:ext cx="2436495" cy="398780"/>
          </a:xfrm>
          <a:prstGeom prst="rect">
            <a:avLst/>
          </a:prstGeom>
          <a:noFill/>
        </p:spPr>
        <p:txBody>
          <a:bodyPr wrap="square" rtlCol="0" anchor="t">
            <a:spAutoFit/>
          </a:bodyPr>
          <a:p>
            <a:r>
              <a:rPr lang="zh-CN" altLang="en-US" sz="2000" b="1">
                <a:latin typeface="仿宋_GB2312" panose="02010609030101010101" charset="-122"/>
                <a:ea typeface="仿宋_GB2312" panose="02010609030101010101" charset="-122"/>
                <a:cs typeface="仿宋_GB2312" panose="02010609030101010101" charset="-122"/>
              </a:rPr>
              <a:t>这里使用</a:t>
            </a:r>
            <a:r>
              <a:rPr lang="en-US" altLang="zh-CN" sz="2000" b="1">
                <a:latin typeface="仿宋_GB2312" panose="02010609030101010101" charset="-122"/>
                <a:ea typeface="仿宋_GB2312" panose="02010609030101010101" charset="-122"/>
                <a:cs typeface="仿宋_GB2312" panose="02010609030101010101" charset="-122"/>
              </a:rPr>
              <a:t>Postman</a:t>
            </a:r>
            <a:endParaRPr lang="en-US" altLang="zh-CN" sz="2000"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249420" cy="460375"/>
            <a:chOff x="182880" y="99919"/>
            <a:chExt cx="4249420" cy="460375"/>
          </a:xfrm>
        </p:grpSpPr>
        <p:sp>
          <p:nvSpPr>
            <p:cNvPr id="5" name="文本框 4"/>
            <p:cNvSpPr txBox="1"/>
            <p:nvPr/>
          </p:nvSpPr>
          <p:spPr>
            <a:xfrm>
              <a:off x="357505" y="99919"/>
              <a:ext cx="40747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DAY7-DAY8——</a:t>
              </a:r>
              <a:r>
                <a:rPr lang="zh-CN" altLang="en-US" sz="2400" b="1" i="1" dirty="0">
                  <a:solidFill>
                    <a:srgbClr val="2E3F55"/>
                  </a:solidFill>
                  <a:latin typeface="Times New Roman" panose="02020603050405020304" pitchFamily="18" charset="0"/>
                  <a:cs typeface="Times New Roman" panose="02020603050405020304" pitchFamily="18" charset="0"/>
                </a:rPr>
                <a:t>项目测试</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77435" y="635000"/>
            <a:ext cx="2436495" cy="398780"/>
          </a:xfrm>
          <a:prstGeom prst="rect">
            <a:avLst/>
          </a:prstGeom>
          <a:noFill/>
        </p:spPr>
        <p:txBody>
          <a:bodyPr wrap="square" rtlCol="0" anchor="t">
            <a:spAutoFit/>
          </a:bodyPr>
          <a:p>
            <a:r>
              <a:rPr lang="zh-CN" altLang="en-US" sz="2000" b="1">
                <a:latin typeface="仿宋_GB2312" panose="02010609030101010101" charset="-122"/>
                <a:ea typeface="仿宋_GB2312" panose="02010609030101010101" charset="-122"/>
                <a:cs typeface="仿宋_GB2312" panose="02010609030101010101" charset="-122"/>
              </a:rPr>
              <a:t>这里使用</a:t>
            </a:r>
            <a:r>
              <a:rPr lang="en-US" altLang="zh-CN" sz="2000" b="1">
                <a:latin typeface="仿宋_GB2312" panose="02010609030101010101" charset="-122"/>
                <a:ea typeface="仿宋_GB2312" panose="02010609030101010101" charset="-122"/>
                <a:cs typeface="仿宋_GB2312" panose="02010609030101010101" charset="-122"/>
              </a:rPr>
              <a:t>Postman</a:t>
            </a:r>
            <a:endParaRPr lang="en-US" altLang="zh-CN" sz="2000" b="1">
              <a:latin typeface="仿宋_GB2312" panose="02010609030101010101" charset="-122"/>
              <a:ea typeface="仿宋_GB2312" panose="02010609030101010101" charset="-122"/>
              <a:cs typeface="仿宋_GB2312" panose="02010609030101010101" charset="-122"/>
            </a:endParaRPr>
          </a:p>
        </p:txBody>
      </p:sp>
      <p:pic>
        <p:nvPicPr>
          <p:cNvPr id="8" name="图片 7"/>
          <p:cNvPicPr/>
          <p:nvPr/>
        </p:nvPicPr>
        <p:blipFill>
          <a:blip r:embed="rId1"/>
          <a:stretch>
            <a:fillRect/>
          </a:stretch>
        </p:blipFill>
        <p:spPr>
          <a:xfrm>
            <a:off x="357505" y="1119505"/>
            <a:ext cx="5641340" cy="4619625"/>
          </a:xfrm>
          <a:prstGeom prst="rect">
            <a:avLst/>
          </a:prstGeom>
        </p:spPr>
      </p:pic>
      <p:pic>
        <p:nvPicPr>
          <p:cNvPr id="9" name="图片 8"/>
          <p:cNvPicPr/>
          <p:nvPr/>
        </p:nvPicPr>
        <p:blipFill>
          <a:blip r:embed="rId2"/>
          <a:stretch>
            <a:fillRect/>
          </a:stretch>
        </p:blipFill>
        <p:spPr>
          <a:xfrm>
            <a:off x="6337300" y="1119505"/>
            <a:ext cx="5640705" cy="4619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249420" cy="460375"/>
            <a:chOff x="182880" y="99919"/>
            <a:chExt cx="4249420" cy="460375"/>
          </a:xfrm>
        </p:grpSpPr>
        <p:sp>
          <p:nvSpPr>
            <p:cNvPr id="5" name="文本框 4"/>
            <p:cNvSpPr txBox="1"/>
            <p:nvPr/>
          </p:nvSpPr>
          <p:spPr>
            <a:xfrm>
              <a:off x="357505" y="99919"/>
              <a:ext cx="40747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DAY7-DAY8——</a:t>
              </a:r>
              <a:r>
                <a:rPr lang="zh-CN" altLang="en-US" sz="2400" b="1" i="1" dirty="0">
                  <a:solidFill>
                    <a:srgbClr val="2E3F55"/>
                  </a:solidFill>
                  <a:latin typeface="Times New Roman" panose="02020603050405020304" pitchFamily="18" charset="0"/>
                  <a:cs typeface="Times New Roman" panose="02020603050405020304" pitchFamily="18" charset="0"/>
                </a:rPr>
                <a:t>项目测试</a:t>
              </a:r>
              <a:r>
                <a:rPr lang="en-US" altLang="zh-CN" sz="2400" b="1" i="1" dirty="0">
                  <a:solidFill>
                    <a:srgbClr val="2E3F55"/>
                  </a:solidFill>
                  <a:latin typeface="Times New Roman" panose="02020603050405020304" pitchFamily="18" charset="0"/>
                  <a:cs typeface="Times New Roman" panose="02020603050405020304" pitchFamily="18" charset="0"/>
                </a:rPr>
                <a:t>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p:nvPr/>
        </p:nvPicPr>
        <p:blipFill>
          <a:blip r:embed="rId1"/>
          <a:stretch>
            <a:fillRect/>
          </a:stretch>
        </p:blipFill>
        <p:spPr>
          <a:xfrm>
            <a:off x="3298825" y="618490"/>
            <a:ext cx="5594350" cy="585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641340" cy="460375"/>
            <a:chOff x="182880" y="99919"/>
            <a:chExt cx="5641340" cy="460375"/>
          </a:xfrm>
        </p:grpSpPr>
        <p:sp>
          <p:nvSpPr>
            <p:cNvPr id="5" name="文本框 4"/>
            <p:cNvSpPr txBox="1"/>
            <p:nvPr/>
          </p:nvSpPr>
          <p:spPr>
            <a:xfrm>
              <a:off x="357505" y="99919"/>
              <a:ext cx="546671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DAY9——</a:t>
              </a:r>
              <a:r>
                <a:rPr lang="zh-CN" altLang="en-US" sz="2400" b="1" i="1" dirty="0">
                  <a:solidFill>
                    <a:srgbClr val="2E3F55"/>
                  </a:solidFill>
                  <a:latin typeface="Times New Roman" panose="02020603050405020304" pitchFamily="18" charset="0"/>
                  <a:cs typeface="Times New Roman" panose="02020603050405020304" pitchFamily="18" charset="0"/>
                </a:rPr>
                <a:t>全局样式优化与</a:t>
              </a:r>
              <a:r>
                <a:rPr lang="en-US" altLang="zh-CN" sz="2400" b="1" i="1" dirty="0">
                  <a:solidFill>
                    <a:srgbClr val="2E3F55"/>
                  </a:solidFill>
                  <a:latin typeface="Times New Roman" panose="02020603050405020304" pitchFamily="18" charset="0"/>
                  <a:cs typeface="Times New Roman" panose="02020603050405020304" pitchFamily="18" charset="0"/>
                </a:rPr>
                <a:t> Debug</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5135"/>
          <a:ext cx="6095365" cy="3428365"/>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95%</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847840" y="1715135"/>
            <a:ext cx="5041900" cy="2306955"/>
          </a:xfrm>
          <a:prstGeom prst="rect">
            <a:avLst/>
          </a:prstGeom>
          <a:noFill/>
        </p:spPr>
        <p:txBody>
          <a:bodyPr wrap="square" rtlCol="0" anchor="t">
            <a:spAutoFit/>
          </a:bodyPr>
          <a:p>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主要负责调试。</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优化</a:t>
            </a:r>
            <a:r>
              <a:rPr lang="en-US" altLang="zh-CN" b="1">
                <a:latin typeface="仿宋_GB2312" panose="02010609030101010101" charset="-122"/>
                <a:ea typeface="仿宋_GB2312" panose="02010609030101010101" charset="-122"/>
                <a:cs typeface="仿宋_GB2312" panose="02010609030101010101" charset="-122"/>
              </a:rPr>
              <a:t> UI </a:t>
            </a:r>
            <a:r>
              <a:rPr lang="zh-CN" altLang="en-US" b="1">
                <a:latin typeface="仿宋_GB2312" panose="02010609030101010101" charset="-122"/>
                <a:ea typeface="仿宋_GB2312" panose="02010609030101010101" charset="-122"/>
                <a:cs typeface="仿宋_GB2312" panose="02010609030101010101" charset="-122"/>
              </a:rPr>
              <a:t>风格</a:t>
            </a:r>
            <a:r>
              <a:rPr lang="en-US" altLang="zh-CN" b="1">
                <a:latin typeface="仿宋_GB2312" panose="02010609030101010101" charset="-122"/>
                <a:ea typeface="仿宋_GB2312" panose="02010609030101010101" charset="-122"/>
                <a:cs typeface="仿宋_GB2312" panose="02010609030101010101" charset="-122"/>
              </a:rPr>
              <a:t> (</a:t>
            </a:r>
            <a:r>
              <a:rPr lang="zh-CN" altLang="en-US" b="1">
                <a:latin typeface="仿宋_GB2312" panose="02010609030101010101" charset="-122"/>
                <a:ea typeface="仿宋_GB2312" panose="02010609030101010101" charset="-122"/>
                <a:cs typeface="仿宋_GB2312" panose="02010609030101010101" charset="-122"/>
              </a:rPr>
              <a:t>颜色、字体、按钮样式</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添加谱面游玩时</a:t>
            </a:r>
            <a:r>
              <a:rPr lang="en-US" altLang="zh-CN" b="1">
                <a:latin typeface="仿宋_GB2312" panose="02010609030101010101" charset="-122"/>
                <a:ea typeface="仿宋_GB2312" panose="02010609030101010101" charset="-122"/>
                <a:cs typeface="仿宋_GB2312" panose="02010609030101010101" charset="-122"/>
              </a:rPr>
              <a:t> Loading </a:t>
            </a:r>
            <a:r>
              <a:rPr lang="zh-CN" altLang="en-US" b="1">
                <a:latin typeface="仿宋_GB2312" panose="02010609030101010101" charset="-122"/>
                <a:ea typeface="仿宋_GB2312" panose="02010609030101010101" charset="-122"/>
                <a:cs typeface="仿宋_GB2312" panose="02010609030101010101" charset="-122"/>
              </a:rPr>
              <a:t>状态。</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284470" cy="460375"/>
            <a:chOff x="182880" y="99919"/>
            <a:chExt cx="5284470" cy="460375"/>
          </a:xfrm>
        </p:grpSpPr>
        <p:sp>
          <p:nvSpPr>
            <p:cNvPr id="5" name="文本框 4"/>
            <p:cNvSpPr txBox="1"/>
            <p:nvPr/>
          </p:nvSpPr>
          <p:spPr>
            <a:xfrm>
              <a:off x="357505" y="99919"/>
              <a:ext cx="510984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DAY9——</a:t>
              </a:r>
              <a:r>
                <a:rPr lang="zh-CN" altLang="en-US" sz="2400" b="1" i="1" dirty="0">
                  <a:solidFill>
                    <a:srgbClr val="2E3F55"/>
                  </a:solidFill>
                  <a:latin typeface="Times New Roman" panose="02020603050405020304" pitchFamily="18" charset="0"/>
                  <a:cs typeface="Times New Roman" panose="02020603050405020304" pitchFamily="18" charset="0"/>
                </a:rPr>
                <a:t>全局样式优化与</a:t>
              </a:r>
              <a:r>
                <a:rPr lang="en-US" altLang="zh-CN" sz="2400" b="1" i="1" dirty="0">
                  <a:solidFill>
                    <a:srgbClr val="2E3F55"/>
                  </a:solidFill>
                  <a:latin typeface="Times New Roman" panose="02020603050405020304" pitchFamily="18" charset="0"/>
                  <a:cs typeface="Times New Roman" panose="02020603050405020304" pitchFamily="18" charset="0"/>
                </a:rPr>
                <a:t> Debug</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nvPicPr>
        <p:blipFill>
          <a:blip r:embed="rId1"/>
          <a:stretch>
            <a:fillRect/>
          </a:stretch>
        </p:blipFill>
        <p:spPr>
          <a:xfrm>
            <a:off x="1216660" y="1215390"/>
            <a:ext cx="9759315" cy="437515"/>
          </a:xfrm>
          <a:prstGeom prst="rect">
            <a:avLst/>
          </a:prstGeom>
        </p:spPr>
      </p:pic>
      <p:sp>
        <p:nvSpPr>
          <p:cNvPr id="10" name="文本框 9"/>
          <p:cNvSpPr txBox="1"/>
          <p:nvPr/>
        </p:nvSpPr>
        <p:spPr>
          <a:xfrm>
            <a:off x="4864735" y="1672590"/>
            <a:ext cx="2015490" cy="398780"/>
          </a:xfrm>
          <a:prstGeom prst="rect">
            <a:avLst/>
          </a:prstGeom>
          <a:noFill/>
        </p:spPr>
        <p:txBody>
          <a:bodyPr wrap="square" rtlCol="0" anchor="t">
            <a:spAutoFit/>
          </a:bodyPr>
          <a:p>
            <a:r>
              <a:rPr lang="zh-CN" altLang="en-US" sz="2000" b="1">
                <a:latin typeface="仿宋_GB2312" panose="02010609030101010101" charset="-122"/>
                <a:ea typeface="仿宋_GB2312" panose="02010609030101010101" charset="-122"/>
                <a:cs typeface="仿宋_GB2312" panose="02010609030101010101" charset="-122"/>
              </a:rPr>
              <a:t>优化</a:t>
            </a:r>
            <a:r>
              <a:rPr lang="en-US" altLang="zh-CN" sz="2000" b="1">
                <a:latin typeface="仿宋_GB2312" panose="02010609030101010101" charset="-122"/>
                <a:ea typeface="仿宋_GB2312" panose="02010609030101010101" charset="-122"/>
                <a:cs typeface="仿宋_GB2312" panose="02010609030101010101" charset="-122"/>
              </a:rPr>
              <a:t>header</a:t>
            </a:r>
            <a:r>
              <a:rPr lang="zh-CN" altLang="en-US" sz="2000" b="1">
                <a:latin typeface="仿宋_GB2312" panose="02010609030101010101" charset="-122"/>
                <a:ea typeface="仿宋_GB2312" panose="02010609030101010101" charset="-122"/>
                <a:cs typeface="仿宋_GB2312" panose="02010609030101010101" charset="-122"/>
              </a:rPr>
              <a:t>设计</a:t>
            </a:r>
            <a:endParaRPr lang="zh-CN" altLang="en-US" sz="2000" b="1">
              <a:latin typeface="仿宋_GB2312" panose="02010609030101010101" charset="-122"/>
              <a:ea typeface="仿宋_GB2312" panose="02010609030101010101" charset="-122"/>
              <a:cs typeface="仿宋_GB2312" panose="02010609030101010101" charset="-122"/>
            </a:endParaRPr>
          </a:p>
        </p:txBody>
      </p:sp>
      <p:sp>
        <p:nvSpPr>
          <p:cNvPr id="12" name="文本框 11"/>
          <p:cNvSpPr txBox="1"/>
          <p:nvPr/>
        </p:nvSpPr>
        <p:spPr>
          <a:xfrm>
            <a:off x="4600575" y="6139815"/>
            <a:ext cx="2992755" cy="398780"/>
          </a:xfrm>
          <a:prstGeom prst="rect">
            <a:avLst/>
          </a:prstGeom>
          <a:noFill/>
        </p:spPr>
        <p:txBody>
          <a:bodyPr wrap="square" rtlCol="0" anchor="t">
            <a:spAutoFit/>
          </a:bodyPr>
          <a:p>
            <a:r>
              <a:rPr lang="zh-CN" altLang="en-US" sz="2000" b="1">
                <a:latin typeface="仿宋_GB2312" panose="02010609030101010101" charset="-122"/>
                <a:ea typeface="仿宋_GB2312" panose="02010609030101010101" charset="-122"/>
              </a:rPr>
              <a:t>优化选歌界面显示的问题</a:t>
            </a:r>
            <a:endParaRPr lang="zh-CN" altLang="en-US" sz="2000" b="1">
              <a:latin typeface="仿宋_GB2312" panose="02010609030101010101" charset="-122"/>
              <a:ea typeface="仿宋_GB2312" panose="02010609030101010101" charset="-122"/>
            </a:endParaRPr>
          </a:p>
        </p:txBody>
      </p:sp>
      <p:pic>
        <p:nvPicPr>
          <p:cNvPr id="2" name="图片 1"/>
          <p:cNvPicPr/>
          <p:nvPr/>
        </p:nvPicPr>
        <p:blipFill>
          <a:blip r:embed="rId2"/>
          <a:stretch>
            <a:fillRect/>
          </a:stretch>
        </p:blipFill>
        <p:spPr>
          <a:xfrm>
            <a:off x="1216660" y="669290"/>
            <a:ext cx="9758680" cy="436880"/>
          </a:xfrm>
          <a:prstGeom prst="rect">
            <a:avLst/>
          </a:prstGeom>
        </p:spPr>
      </p:pic>
      <p:pic>
        <p:nvPicPr>
          <p:cNvPr id="3" name="图片 2"/>
          <p:cNvPicPr/>
          <p:nvPr/>
        </p:nvPicPr>
        <p:blipFill>
          <a:blip r:embed="rId3"/>
          <a:stretch>
            <a:fillRect/>
          </a:stretch>
        </p:blipFill>
        <p:spPr>
          <a:xfrm>
            <a:off x="2669540" y="2281555"/>
            <a:ext cx="6854190" cy="3856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559935" cy="460375"/>
            <a:chOff x="182880" y="99919"/>
            <a:chExt cx="4559935" cy="460375"/>
          </a:xfrm>
        </p:grpSpPr>
        <p:sp>
          <p:nvSpPr>
            <p:cNvPr id="5" name="文本框 4"/>
            <p:cNvSpPr txBox="1"/>
            <p:nvPr/>
          </p:nvSpPr>
          <p:spPr>
            <a:xfrm>
              <a:off x="357505" y="99919"/>
              <a:ext cx="4385310"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DAY10——</a:t>
              </a:r>
              <a:r>
                <a:rPr lang="zh-CN" altLang="en-US" sz="2400" b="1" i="1" dirty="0">
                  <a:solidFill>
                    <a:srgbClr val="2E3F55"/>
                  </a:solidFill>
                  <a:latin typeface="Times New Roman" panose="02020603050405020304" pitchFamily="18" charset="0"/>
                  <a:cs typeface="Times New Roman" panose="02020603050405020304" pitchFamily="18" charset="0"/>
                </a:rPr>
                <a:t>最终测试与文档</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000" cy="3429000"/>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100%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837045" y="1714500"/>
            <a:ext cx="4270375" cy="2584450"/>
          </a:xfrm>
          <a:prstGeom prst="rect">
            <a:avLst/>
          </a:prstGeom>
          <a:noFill/>
        </p:spPr>
        <p:txBody>
          <a:bodyPr wrap="square" rtlCol="0" anchor="t">
            <a:spAutoFit/>
          </a:bodyPr>
          <a:p>
            <a:r>
              <a:rPr lang="en-US" altLang="zh-CN" b="1">
                <a:latin typeface="仿宋_GB2312" panose="02010609030101010101" charset="-122"/>
                <a:ea typeface="仿宋_GB2312" panose="02010609030101010101" charset="-122"/>
                <a:cs typeface="仿宋_GB2312" panose="02010609030101010101" charset="-122"/>
              </a:rPr>
              <a:t>Backend &amp; Frontend</a:t>
            </a:r>
            <a:r>
              <a:rPr lang="zh-CN" altLang="en-US"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前后端）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完整跑通流程：注册</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登录</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上传谱面</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游玩</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结算</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查看排行</a:t>
            </a:r>
            <a:r>
              <a:rPr lang="en-US" altLang="zh-CN" b="1">
                <a:latin typeface="仿宋_GB2312" panose="02010609030101010101" charset="-122"/>
                <a:ea typeface="仿宋_GB2312" panose="02010609030101010101" charset="-122"/>
                <a:cs typeface="仿宋_GB2312" panose="02010609030101010101" charset="-122"/>
              </a:rPr>
              <a:t> -&gt; </a:t>
            </a:r>
            <a:r>
              <a:rPr lang="zh-CN" altLang="en-US" b="1">
                <a:latin typeface="仿宋_GB2312" panose="02010609030101010101" charset="-122"/>
                <a:ea typeface="仿宋_GB2312" panose="02010609030101010101" charset="-122"/>
                <a:cs typeface="仿宋_GB2312" panose="02010609030101010101" charset="-122"/>
              </a:rPr>
              <a:t>论坛发帖。</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修复所有阻塞性</a:t>
            </a:r>
            <a:r>
              <a:rPr lang="en-US" altLang="zh-CN" b="1">
                <a:latin typeface="仿宋_GB2312" panose="02010609030101010101" charset="-122"/>
                <a:ea typeface="仿宋_GB2312" panose="02010609030101010101" charset="-122"/>
                <a:cs typeface="仿宋_GB2312" panose="02010609030101010101" charset="-122"/>
              </a:rPr>
              <a:t> Bug</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生成项目运行说明文档</a:t>
            </a:r>
            <a:r>
              <a:rPr lang="en-US" altLang="zh-CN" b="1">
                <a:latin typeface="仿宋_GB2312" panose="02010609030101010101" charset="-122"/>
                <a:ea typeface="仿宋_GB2312" panose="02010609030101010101" charset="-122"/>
                <a:cs typeface="仿宋_GB2312" panose="02010609030101010101" charset="-122"/>
              </a:rPr>
              <a:t> (Requirements, Run scripts)</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原型交付状态达成。</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3050526" cy="460375"/>
            <a:chOff x="182880" y="99919"/>
            <a:chExt cx="3050526" cy="460375"/>
          </a:xfrm>
        </p:grpSpPr>
        <p:sp>
          <p:nvSpPr>
            <p:cNvPr id="5" name="文本框 4"/>
            <p:cNvSpPr txBox="1"/>
            <p:nvPr/>
          </p:nvSpPr>
          <p:spPr>
            <a:xfrm>
              <a:off x="357400" y="99919"/>
              <a:ext cx="2876006" cy="460375"/>
            </a:xfrm>
            <a:prstGeom prst="rect">
              <a:avLst/>
            </a:prstGeom>
            <a:noFill/>
          </p:spPr>
          <p:txBody>
            <a:bodyPr wrap="square" rtlCol="0">
              <a:spAutoFit/>
            </a:bodyPr>
            <a:lstStyle/>
            <a:p>
              <a:r>
                <a:rPr lang="zh-CN" altLang="en-US" sz="2400" b="1" i="1" dirty="0">
                  <a:solidFill>
                    <a:srgbClr val="2E3F55"/>
                  </a:solidFill>
                  <a:latin typeface="Times New Roman" panose="02020603050405020304" pitchFamily="18" charset="0"/>
                  <a:cs typeface="Times New Roman" panose="02020603050405020304" pitchFamily="18" charset="0"/>
                </a:rPr>
                <a:t>测试</a:t>
              </a:r>
              <a:r>
                <a:rPr lang="zh-CN" altLang="en-US" sz="2400" b="1" i="1" dirty="0">
                  <a:solidFill>
                    <a:srgbClr val="2E3F55"/>
                  </a:solidFill>
                  <a:latin typeface="Times New Roman" panose="02020603050405020304" pitchFamily="18" charset="0"/>
                  <a:cs typeface="Times New Roman" panose="02020603050405020304" pitchFamily="18" charset="0"/>
                </a:rPr>
                <a:t>视频</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c647991d93a7a687b84d4af6fff85b3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57505" y="928370"/>
            <a:ext cx="8099425" cy="5092065"/>
          </a:xfrm>
          <a:prstGeom prst="rect">
            <a:avLst/>
          </a:prstGeom>
        </p:spPr>
      </p:pic>
      <p:sp>
        <p:nvSpPr>
          <p:cNvPr id="2" name="文本框 1"/>
          <p:cNvSpPr txBox="1"/>
          <p:nvPr/>
        </p:nvSpPr>
        <p:spPr>
          <a:xfrm>
            <a:off x="8531225" y="866140"/>
            <a:ext cx="3476625" cy="5262245"/>
          </a:xfrm>
          <a:prstGeom prst="rect">
            <a:avLst/>
          </a:prstGeom>
          <a:noFill/>
        </p:spPr>
        <p:txBody>
          <a:bodyPr wrap="square" rtlCol="0" anchor="t">
            <a:spAutoFit/>
          </a:bodyPr>
          <a:p>
            <a:r>
              <a:rPr lang="en-US" altLang="zh-CN" sz="1400" b="1">
                <a:ea typeface="+mn-lt"/>
                <a:cs typeface="+mn-lt"/>
              </a:rPr>
              <a:t>0–10 </a:t>
            </a:r>
            <a:r>
              <a:rPr lang="zh-CN" altLang="en-US" sz="1400" b="1">
                <a:ea typeface="+mn-lt"/>
                <a:cs typeface="+mn-lt"/>
              </a:rPr>
              <a:t>秒：对</a:t>
            </a:r>
            <a:r>
              <a:rPr lang="zh-CN" altLang="en-US" sz="1400" b="1">
                <a:solidFill>
                  <a:schemeClr val="accent1"/>
                </a:solidFill>
                <a:ea typeface="+mn-lt"/>
                <a:cs typeface="+mn-lt"/>
              </a:rPr>
              <a:t>用户注册与登录功能</a:t>
            </a:r>
            <a:r>
              <a:rPr lang="zh-CN" altLang="en-US" sz="1400" b="1">
                <a:solidFill>
                  <a:schemeClr val="tx1"/>
                </a:solidFill>
                <a:ea typeface="+mn-lt"/>
                <a:cs typeface="+mn-lt"/>
              </a:rPr>
              <a:t>进行测试。</a:t>
            </a:r>
            <a:r>
              <a:rPr lang="zh-CN" altLang="en-US" sz="1400" b="1">
                <a:ea typeface="+mn-lt"/>
                <a:cs typeface="+mn-lt"/>
              </a:rPr>
              <a:t>测试结果表明，系统能够正确校验用户输入的账号与密码信息，并在验证通过后成功完成登录。</a:t>
            </a:r>
            <a:r>
              <a:rPr lang="en-US" altLang="zh-CN" sz="1400" b="1">
                <a:ea typeface="+mn-lt"/>
                <a:cs typeface="+mn-lt"/>
              </a:rPr>
              <a:t> </a:t>
            </a:r>
            <a:endParaRPr lang="en-US" altLang="zh-CN" sz="1400" b="1">
              <a:ea typeface="+mn-lt"/>
              <a:cs typeface="+mn-lt"/>
            </a:endParaRPr>
          </a:p>
          <a:p>
            <a:endParaRPr lang="en-US" altLang="zh-CN" sz="1400" b="1">
              <a:ea typeface="+mn-lt"/>
              <a:cs typeface="+mn-lt"/>
            </a:endParaRPr>
          </a:p>
          <a:p>
            <a:r>
              <a:rPr lang="en-US" altLang="zh-CN" sz="1400" b="1">
                <a:ea typeface="+mn-lt"/>
                <a:cs typeface="+mn-lt"/>
              </a:rPr>
              <a:t>10 </a:t>
            </a:r>
            <a:r>
              <a:rPr lang="zh-CN" altLang="en-US" sz="1400" b="1">
                <a:ea typeface="+mn-lt"/>
                <a:cs typeface="+mn-lt"/>
              </a:rPr>
              <a:t>秒</a:t>
            </a:r>
            <a:r>
              <a:rPr lang="en-US" altLang="zh-CN" sz="1400" b="1">
                <a:ea typeface="+mn-lt"/>
                <a:cs typeface="+mn-lt"/>
              </a:rPr>
              <a:t>–1 </a:t>
            </a:r>
            <a:r>
              <a:rPr lang="zh-CN" altLang="en-US" sz="1400" b="1">
                <a:ea typeface="+mn-lt"/>
                <a:cs typeface="+mn-lt"/>
              </a:rPr>
              <a:t>分</a:t>
            </a:r>
            <a:r>
              <a:rPr lang="en-US" altLang="zh-CN" sz="1400" b="1">
                <a:ea typeface="+mn-lt"/>
                <a:cs typeface="+mn-lt"/>
              </a:rPr>
              <a:t> 42 </a:t>
            </a:r>
            <a:r>
              <a:rPr lang="zh-CN" altLang="en-US" sz="1400" b="1">
                <a:ea typeface="+mn-lt"/>
                <a:cs typeface="+mn-lt"/>
              </a:rPr>
              <a:t>秒：对</a:t>
            </a:r>
            <a:r>
              <a:rPr lang="zh-CN" altLang="en-US" sz="1400" b="1">
                <a:solidFill>
                  <a:schemeClr val="accent1"/>
                </a:solidFill>
                <a:ea typeface="+mn-lt"/>
                <a:cs typeface="+mn-lt"/>
              </a:rPr>
              <a:t>谱面上传功能</a:t>
            </a:r>
            <a:r>
              <a:rPr lang="zh-CN" altLang="en-US" sz="1400" b="1">
                <a:solidFill>
                  <a:schemeClr val="tx1"/>
                </a:solidFill>
                <a:ea typeface="+mn-lt"/>
                <a:cs typeface="+mn-lt"/>
              </a:rPr>
              <a:t>进行测试。用户在填写谱面基本信息并上传</a:t>
            </a:r>
            <a:r>
              <a:rPr lang="zh-CN" altLang="en-US" sz="1400" b="1">
                <a:ea typeface="+mn-lt"/>
                <a:cs typeface="+mn-lt"/>
              </a:rPr>
              <a:t>符合系统要求格式的</a:t>
            </a:r>
            <a:r>
              <a:rPr lang="en-US" altLang="zh-CN" sz="1400" b="1">
                <a:ea typeface="+mn-lt"/>
                <a:cs typeface="+mn-lt"/>
              </a:rPr>
              <a:t> JSON </a:t>
            </a:r>
            <a:r>
              <a:rPr lang="zh-CN" altLang="en-US" sz="1400" b="1">
                <a:ea typeface="+mn-lt"/>
                <a:cs typeface="+mn-lt"/>
              </a:rPr>
              <a:t>文件后，服务器能够正确解析文件并完成谱面上传。</a:t>
            </a:r>
            <a:r>
              <a:rPr lang="en-US" altLang="zh-CN" sz="1400" b="1">
                <a:ea typeface="+mn-lt"/>
                <a:cs typeface="+mn-lt"/>
              </a:rPr>
              <a:t> </a:t>
            </a:r>
            <a:endParaRPr lang="en-US" altLang="zh-CN" sz="1400" b="1">
              <a:ea typeface="+mn-lt"/>
              <a:cs typeface="+mn-lt"/>
            </a:endParaRPr>
          </a:p>
          <a:p>
            <a:endParaRPr lang="en-US" altLang="zh-CN" sz="1400" b="1">
              <a:ea typeface="+mn-lt"/>
              <a:cs typeface="+mn-lt"/>
            </a:endParaRPr>
          </a:p>
          <a:p>
            <a:r>
              <a:rPr lang="en-US" altLang="zh-CN" sz="1400" b="1">
                <a:ea typeface="+mn-lt"/>
                <a:cs typeface="+mn-lt"/>
              </a:rPr>
              <a:t>1 </a:t>
            </a:r>
            <a:r>
              <a:rPr lang="zh-CN" altLang="en-US" sz="1400" b="1">
                <a:ea typeface="+mn-lt"/>
                <a:cs typeface="+mn-lt"/>
              </a:rPr>
              <a:t>分</a:t>
            </a:r>
            <a:r>
              <a:rPr lang="en-US" altLang="zh-CN" sz="1400" b="1">
                <a:ea typeface="+mn-lt"/>
                <a:cs typeface="+mn-lt"/>
              </a:rPr>
              <a:t> 42 </a:t>
            </a:r>
            <a:r>
              <a:rPr lang="zh-CN" altLang="en-US" sz="1400" b="1">
                <a:ea typeface="+mn-lt"/>
                <a:cs typeface="+mn-lt"/>
              </a:rPr>
              <a:t>秒</a:t>
            </a:r>
            <a:r>
              <a:rPr lang="en-US" altLang="zh-CN" sz="1400" b="1">
                <a:ea typeface="+mn-lt"/>
                <a:cs typeface="+mn-lt"/>
              </a:rPr>
              <a:t>–5 </a:t>
            </a:r>
            <a:r>
              <a:rPr lang="zh-CN" altLang="en-US" sz="1400" b="1">
                <a:ea typeface="+mn-lt"/>
                <a:cs typeface="+mn-lt"/>
              </a:rPr>
              <a:t>分：对</a:t>
            </a:r>
            <a:r>
              <a:rPr lang="zh-CN" altLang="en-US" sz="1400" b="1">
                <a:solidFill>
                  <a:schemeClr val="accent1"/>
                </a:solidFill>
                <a:ea typeface="+mn-lt"/>
                <a:cs typeface="+mn-lt"/>
              </a:rPr>
              <a:t>游戏游玩模块</a:t>
            </a:r>
            <a:r>
              <a:rPr lang="zh-CN" altLang="en-US" sz="1400" b="1">
                <a:solidFill>
                  <a:schemeClr val="tx1"/>
                </a:solidFill>
                <a:ea typeface="+mn-lt"/>
                <a:cs typeface="+mn-lt"/>
              </a:rPr>
              <a:t>进行测试。玩家在游玩过程中点击亮起的方</a:t>
            </a:r>
            <a:r>
              <a:rPr lang="zh-CN" altLang="en-US" sz="1400" b="1">
                <a:ea typeface="+mn-lt"/>
                <a:cs typeface="+mn-lt"/>
              </a:rPr>
              <a:t>块，系统能够实时响应用户操作并正确计算与累计得分，整体流程运行稳定。</a:t>
            </a:r>
            <a:r>
              <a:rPr lang="en-US" altLang="zh-CN" sz="1400" b="1">
                <a:ea typeface="+mn-lt"/>
                <a:cs typeface="+mn-lt"/>
              </a:rPr>
              <a:t> </a:t>
            </a:r>
            <a:endParaRPr lang="en-US" altLang="zh-CN" sz="1400" b="1">
              <a:ea typeface="+mn-lt"/>
              <a:cs typeface="+mn-lt"/>
            </a:endParaRPr>
          </a:p>
          <a:p>
            <a:endParaRPr lang="en-US" altLang="zh-CN" sz="1400" b="1">
              <a:ea typeface="+mn-lt"/>
              <a:cs typeface="+mn-lt"/>
            </a:endParaRPr>
          </a:p>
          <a:p>
            <a:r>
              <a:rPr lang="en-US" altLang="zh-CN" sz="1400" b="1">
                <a:ea typeface="+mn-lt"/>
                <a:cs typeface="+mn-lt"/>
              </a:rPr>
              <a:t>5 </a:t>
            </a:r>
            <a:r>
              <a:rPr lang="zh-CN" altLang="en-US" sz="1400" b="1">
                <a:ea typeface="+mn-lt"/>
                <a:cs typeface="+mn-lt"/>
              </a:rPr>
              <a:t>分</a:t>
            </a:r>
            <a:r>
              <a:rPr lang="en-US" altLang="zh-CN" sz="1400" b="1">
                <a:ea typeface="+mn-lt"/>
                <a:cs typeface="+mn-lt"/>
              </a:rPr>
              <a:t>–5 </a:t>
            </a:r>
            <a:r>
              <a:rPr lang="zh-CN" altLang="en-US" sz="1400" b="1">
                <a:ea typeface="+mn-lt"/>
                <a:cs typeface="+mn-lt"/>
              </a:rPr>
              <a:t>分</a:t>
            </a:r>
            <a:r>
              <a:rPr lang="en-US" altLang="zh-CN" sz="1400" b="1">
                <a:ea typeface="+mn-lt"/>
                <a:cs typeface="+mn-lt"/>
              </a:rPr>
              <a:t> 10 </a:t>
            </a:r>
            <a:r>
              <a:rPr lang="zh-CN" altLang="en-US" sz="1400" b="1">
                <a:ea typeface="+mn-lt"/>
                <a:cs typeface="+mn-lt"/>
              </a:rPr>
              <a:t>秒：对</a:t>
            </a:r>
            <a:r>
              <a:rPr lang="zh-CN" altLang="en-US" sz="1400" b="1">
                <a:solidFill>
                  <a:schemeClr val="accent1"/>
                </a:solidFill>
                <a:ea typeface="+mn-lt"/>
                <a:cs typeface="+mn-lt"/>
              </a:rPr>
              <a:t>排行榜功能</a:t>
            </a:r>
            <a:r>
              <a:rPr lang="zh-CN" altLang="en-US" sz="1400" b="1">
                <a:solidFill>
                  <a:schemeClr val="tx1"/>
                </a:solidFill>
                <a:ea typeface="+mn-lt"/>
                <a:cs typeface="+mn-lt"/>
              </a:rPr>
              <a:t>进行测试。系统能够准确展示当前谱面下所有</a:t>
            </a:r>
            <a:r>
              <a:rPr lang="zh-CN" altLang="en-US" sz="1400" b="1">
                <a:ea typeface="+mn-lt"/>
                <a:cs typeface="+mn-lt"/>
              </a:rPr>
              <a:t>玩家的得分数据及对应排名，验证了排行逻辑的正确性。</a:t>
            </a:r>
            <a:r>
              <a:rPr lang="en-US" altLang="zh-CN" sz="1400" b="1">
                <a:ea typeface="+mn-lt"/>
                <a:cs typeface="+mn-lt"/>
              </a:rPr>
              <a:t> </a:t>
            </a:r>
            <a:endParaRPr lang="en-US" altLang="zh-CN" sz="1400" b="1">
              <a:ea typeface="+mn-lt"/>
              <a:cs typeface="+mn-lt"/>
            </a:endParaRPr>
          </a:p>
          <a:p>
            <a:endParaRPr lang="en-US" altLang="zh-CN" sz="1400" b="1">
              <a:ea typeface="+mn-lt"/>
              <a:cs typeface="+mn-lt"/>
            </a:endParaRPr>
          </a:p>
          <a:p>
            <a:r>
              <a:rPr lang="en-US" altLang="zh-CN" sz="1400" b="1">
                <a:ea typeface="+mn-lt"/>
                <a:cs typeface="+mn-lt"/>
              </a:rPr>
              <a:t>5 </a:t>
            </a:r>
            <a:r>
              <a:rPr lang="zh-CN" altLang="en-US" sz="1400" b="1">
                <a:ea typeface="+mn-lt"/>
                <a:cs typeface="+mn-lt"/>
              </a:rPr>
              <a:t>分</a:t>
            </a:r>
            <a:r>
              <a:rPr lang="en-US" altLang="zh-CN" sz="1400" b="1">
                <a:ea typeface="+mn-lt"/>
                <a:cs typeface="+mn-lt"/>
              </a:rPr>
              <a:t> 10 </a:t>
            </a:r>
            <a:r>
              <a:rPr lang="zh-CN" altLang="en-US" sz="1400" b="1">
                <a:ea typeface="+mn-lt"/>
                <a:cs typeface="+mn-lt"/>
              </a:rPr>
              <a:t>秒至视频结束：对</a:t>
            </a:r>
            <a:r>
              <a:rPr lang="zh-CN" altLang="en-US" sz="1400" b="1">
                <a:solidFill>
                  <a:schemeClr val="accent1"/>
                </a:solidFill>
                <a:ea typeface="+mn-lt"/>
                <a:cs typeface="+mn-lt"/>
              </a:rPr>
              <a:t>论坛发帖功能</a:t>
            </a:r>
            <a:r>
              <a:rPr lang="zh-CN" altLang="en-US" sz="1400" b="1">
                <a:solidFill>
                  <a:schemeClr val="tx1"/>
                </a:solidFill>
                <a:ea typeface="+mn-lt"/>
                <a:cs typeface="+mn-lt"/>
              </a:rPr>
              <a:t>进行测试。用户可以成功发布帖子并与其他</a:t>
            </a:r>
            <a:r>
              <a:rPr lang="zh-CN" altLang="en-US" sz="1400" b="1">
                <a:ea typeface="+mn-lt"/>
                <a:cs typeface="+mn-lt"/>
              </a:rPr>
              <a:t>用户进行交流，该模块运行正常，标志着项目主要功能均已通过测试。</a:t>
            </a:r>
            <a:endParaRPr lang="zh-CN" altLang="en-US" sz="1400" b="1">
              <a:ea typeface="+mn-lt"/>
              <a:cs typeface="+mn-lt"/>
            </a:endParaRPr>
          </a:p>
        </p:txBody>
      </p:sp>
      <p:sp>
        <p:nvSpPr>
          <p:cNvPr id="3" name="文本框 2"/>
          <p:cNvSpPr txBox="1"/>
          <p:nvPr/>
        </p:nvSpPr>
        <p:spPr>
          <a:xfrm>
            <a:off x="1383030" y="6116955"/>
            <a:ext cx="6096000" cy="645160"/>
          </a:xfrm>
          <a:prstGeom prst="rect">
            <a:avLst/>
          </a:prstGeom>
          <a:noFill/>
        </p:spPr>
        <p:txBody>
          <a:bodyPr wrap="square" rtlCol="0" anchor="t">
            <a:spAutoFit/>
          </a:bodyPr>
          <a:p>
            <a:pPr algn="ctr"/>
            <a:r>
              <a:rPr lang="zh-CN" altLang="en-US" b="1">
                <a:latin typeface="仿宋_GB2312" panose="02010609030101010101" charset="-122"/>
                <a:ea typeface="仿宋_GB2312" panose="02010609030101010101" charset="-122"/>
              </a:rPr>
              <a:t>测试视频对项目的核心功能模块进行了端到端功能验证，覆盖了从用户注册到社区交互的完整业务流程。</a:t>
            </a:r>
            <a:endParaRPr lang="zh-CN" altLang="en-US" b="1">
              <a:latin typeface="仿宋_GB2312" panose="02010609030101010101" charset="-122"/>
              <a:ea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video fullScrn="0">
              <p:cMediaNode>
                <p:cTn id="2" fill="hold" display="1">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2880" y="99919"/>
            <a:ext cx="3050526" cy="460375"/>
            <a:chOff x="182880" y="99919"/>
            <a:chExt cx="3050526" cy="460375"/>
          </a:xfrm>
        </p:grpSpPr>
        <p:sp>
          <p:nvSpPr>
            <p:cNvPr id="10" name="文本框 9"/>
            <p:cNvSpPr txBox="1"/>
            <p:nvPr/>
          </p:nvSpPr>
          <p:spPr>
            <a:xfrm>
              <a:off x="357400" y="99919"/>
              <a:ext cx="2876006" cy="460375"/>
            </a:xfrm>
            <a:prstGeom prst="rect">
              <a:avLst/>
            </a:prstGeom>
            <a:noFill/>
          </p:spPr>
          <p:txBody>
            <a:bodyPr wrap="square" rtlCol="0">
              <a:spAutoFit/>
            </a:bodyPr>
            <a:lstStyle/>
            <a:p>
              <a:r>
                <a:rPr lang="zh-CN" altLang="en-US" sz="2400" b="1" i="1" dirty="0">
                  <a:solidFill>
                    <a:srgbClr val="2E3F55"/>
                  </a:solidFill>
                  <a:latin typeface="Times New Roman" panose="02020603050405020304" pitchFamily="18" charset="0"/>
                  <a:cs typeface="Times New Roman" panose="02020603050405020304" pitchFamily="18" charset="0"/>
                </a:rPr>
                <a:t>现存</a:t>
              </a:r>
              <a:r>
                <a:rPr lang="zh-CN" altLang="en-US" sz="2400" b="1" i="1" dirty="0">
                  <a:solidFill>
                    <a:srgbClr val="2E3F55"/>
                  </a:solidFill>
                  <a:latin typeface="Times New Roman" panose="02020603050405020304" pitchFamily="18" charset="0"/>
                  <a:cs typeface="Times New Roman" panose="02020603050405020304" pitchFamily="18" charset="0"/>
                </a:rPr>
                <a:t>问题</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2" name="椭圆 1"/>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custDataLst>
              <p:tags r:id="rId1"/>
            </p:custDataLst>
          </p:nvPr>
        </p:nvGrpSpPr>
        <p:grpSpPr>
          <a:xfrm>
            <a:off x="247650" y="1344930"/>
            <a:ext cx="5078095" cy="1974215"/>
            <a:chOff x="1190" y="2118"/>
            <a:chExt cx="7997" cy="3109"/>
          </a:xfrm>
        </p:grpSpPr>
        <p:grpSp>
          <p:nvGrpSpPr>
            <p:cNvPr id="9" name="组合 8"/>
            <p:cNvGrpSpPr/>
            <p:nvPr/>
          </p:nvGrpSpPr>
          <p:grpSpPr>
            <a:xfrm rot="0">
              <a:off x="1190" y="2118"/>
              <a:ext cx="1263" cy="1263"/>
              <a:chOff x="617423" y="3306571"/>
              <a:chExt cx="759650" cy="759649"/>
            </a:xfrm>
          </p:grpSpPr>
          <p:sp>
            <p:nvSpPr>
              <p:cNvPr id="29" name="椭圆 28"/>
              <p:cNvSpPr/>
              <p:nvPr>
                <p:custDataLst>
                  <p:tags r:id="rId2"/>
                </p:custDataLst>
              </p:nvPr>
            </p:nvSpPr>
            <p:spPr>
              <a:xfrm>
                <a:off x="617423" y="3306571"/>
                <a:ext cx="759650" cy="759649"/>
              </a:xfrm>
              <a:prstGeom prst="ellipse">
                <a:avLst/>
              </a:prstGeom>
              <a:solidFill>
                <a:srgbClr val="D0A793"/>
              </a:solidFill>
              <a:ln w="12700" cap="flat" cmpd="sng" algn="ctr">
                <a:noFill/>
                <a:prstDash val="solid"/>
                <a:miter lim="800000"/>
              </a:ln>
              <a:effectLst/>
            </p:spPr>
            <p:txBody>
              <a:bodyPr rtlCol="0" anchor="ctr"/>
              <a:lstStyle/>
              <a:p>
                <a:pPr algn="ct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nvGrpSpPr>
              <p:cNvPr id="30" name="组合 29"/>
              <p:cNvGrpSpPr/>
              <p:nvPr/>
            </p:nvGrpSpPr>
            <p:grpSpPr>
              <a:xfrm>
                <a:off x="794575" y="3445057"/>
                <a:ext cx="405347" cy="482677"/>
                <a:chOff x="10787673" y="2508217"/>
                <a:chExt cx="478426" cy="569698"/>
              </a:xfrm>
              <a:solidFill>
                <a:schemeClr val="bg1"/>
              </a:solidFill>
            </p:grpSpPr>
            <p:sp>
              <p:nvSpPr>
                <p:cNvPr id="31" name="Freeform 25"/>
                <p:cNvSpPr>
                  <a:spLocks noEditPoints="1"/>
                </p:cNvSpPr>
                <p:nvPr>
                  <p:custDataLst>
                    <p:tags r:id="rId3"/>
                  </p:custDataLst>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32" name="Freeform 26"/>
                <p:cNvSpPr/>
                <p:nvPr>
                  <p:custDataLst>
                    <p:tags r:id="rId4"/>
                  </p:custDataLst>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33" name="Freeform 27"/>
                <p:cNvSpPr/>
                <p:nvPr>
                  <p:custDataLst>
                    <p:tags r:id="rId5"/>
                  </p:custDataLst>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34" name="Freeform 28"/>
                <p:cNvSpPr/>
                <p:nvPr>
                  <p:custDataLst>
                    <p:tags r:id="rId6"/>
                  </p:custDataLst>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35" name="Freeform 29"/>
                <p:cNvSpPr/>
                <p:nvPr>
                  <p:custDataLst>
                    <p:tags r:id="rId7"/>
                  </p:custDataLst>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grpSp>
        <p:sp>
          <p:nvSpPr>
            <p:cNvPr id="15" name="TextBox 13"/>
            <p:cNvSpPr txBox="1"/>
            <p:nvPr>
              <p:custDataLst>
                <p:tags r:id="rId8"/>
              </p:custDataLst>
            </p:nvPr>
          </p:nvSpPr>
          <p:spPr>
            <a:xfrm>
              <a:off x="2454" y="2118"/>
              <a:ext cx="6733" cy="3109"/>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rPr>
                <a:t>核心玩法的体验缺失</a:t>
              </a:r>
              <a:endPar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algn="just" defTabSz="1216660">
                <a:lnSpc>
                  <a:spcPct val="120000"/>
                </a:lnSpc>
                <a:spcBef>
                  <a:spcPct val="20000"/>
                </a:spcBef>
                <a:defRPr/>
              </a:pPr>
              <a:r>
                <a:rPr lang="en-US" altLang="zh-CN" b="1">
                  <a:solidFill>
                    <a:srgbClr val="0F1115"/>
                  </a:solidFill>
                  <a:latin typeface="仿宋_GB2312" panose="02010609030101010101" charset="-122"/>
                  <a:ea typeface="仿宋_GB2312" panose="02010609030101010101" charset="-122"/>
                  <a:cs typeface="仿宋_GB2312" panose="02010609030101010101" charset="-122"/>
                  <a:sym typeface="+mn-ea"/>
                </a:rPr>
                <a:t>    </a:t>
              </a:r>
              <a:r>
                <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rPr>
                <a:t>游戏在打击校准（Offset）、自定义音效、游戏暂停等个性化与人性化选项上存在明显缺失，影响不同水平玩家的精准度与沉浸式体验</a:t>
              </a:r>
              <a:endPar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endParaRPr>
            </a:p>
          </p:txBody>
        </p:sp>
      </p:grpSp>
      <p:grpSp>
        <p:nvGrpSpPr>
          <p:cNvPr id="44" name="组合 43"/>
          <p:cNvGrpSpPr/>
          <p:nvPr>
            <p:custDataLst>
              <p:tags r:id="rId9"/>
            </p:custDataLst>
          </p:nvPr>
        </p:nvGrpSpPr>
        <p:grpSpPr>
          <a:xfrm>
            <a:off x="247650" y="3748088"/>
            <a:ext cx="5078095" cy="1310005"/>
            <a:chOff x="1190" y="6006"/>
            <a:chExt cx="7997" cy="2063"/>
          </a:xfrm>
        </p:grpSpPr>
        <p:grpSp>
          <p:nvGrpSpPr>
            <p:cNvPr id="8" name="组合 7"/>
            <p:cNvGrpSpPr/>
            <p:nvPr/>
          </p:nvGrpSpPr>
          <p:grpSpPr>
            <a:xfrm rot="0">
              <a:off x="1190" y="6006"/>
              <a:ext cx="1263" cy="1263"/>
              <a:chOff x="617423" y="4931143"/>
              <a:chExt cx="759650" cy="759649"/>
            </a:xfrm>
          </p:grpSpPr>
          <p:sp>
            <p:nvSpPr>
              <p:cNvPr id="36" name="椭圆 35"/>
              <p:cNvSpPr/>
              <p:nvPr>
                <p:custDataLst>
                  <p:tags r:id="rId10"/>
                </p:custDataLst>
              </p:nvPr>
            </p:nvSpPr>
            <p:spPr>
              <a:xfrm>
                <a:off x="617423" y="4931143"/>
                <a:ext cx="759650" cy="759649"/>
              </a:xfrm>
              <a:prstGeom prst="ellipse">
                <a:avLst/>
              </a:prstGeom>
              <a:solidFill>
                <a:srgbClr val="D0A793"/>
              </a:solidFill>
              <a:ln w="12700" cap="flat" cmpd="sng" algn="ctr">
                <a:noFill/>
                <a:prstDash val="solid"/>
                <a:miter lim="800000"/>
              </a:ln>
              <a:effectLst/>
            </p:spPr>
            <p:txBody>
              <a:bodyPr rtlCol="0" anchor="ctr"/>
              <a:lstStyle/>
              <a:p>
                <a:pPr algn="ct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nvGrpSpPr>
              <p:cNvPr id="37" name="组合 36"/>
              <p:cNvGrpSpPr/>
              <p:nvPr/>
            </p:nvGrpSpPr>
            <p:grpSpPr>
              <a:xfrm>
                <a:off x="778568" y="5104701"/>
                <a:ext cx="437360" cy="412532"/>
                <a:chOff x="244475" y="2743200"/>
                <a:chExt cx="727075" cy="685800"/>
              </a:xfrm>
              <a:solidFill>
                <a:schemeClr val="bg1"/>
              </a:solidFill>
            </p:grpSpPr>
            <p:sp>
              <p:nvSpPr>
                <p:cNvPr id="38" name="Freeform 15"/>
                <p:cNvSpPr>
                  <a:spLocks noEditPoints="1"/>
                </p:cNvSpPr>
                <p:nvPr>
                  <p:custDataLst>
                    <p:tags r:id="rId11"/>
                  </p:custDataLst>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39" name="Freeform 16"/>
                <p:cNvSpPr>
                  <a:spLocks noEditPoints="1"/>
                </p:cNvSpPr>
                <p:nvPr>
                  <p:custDataLst>
                    <p:tags r:id="rId12"/>
                  </p:custDataLst>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40" name="Freeform 17"/>
                <p:cNvSpPr>
                  <a:spLocks noEditPoints="1"/>
                </p:cNvSpPr>
                <p:nvPr>
                  <p:custDataLst>
                    <p:tags r:id="rId13"/>
                  </p:custDataLst>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grpSp>
        <p:sp>
          <p:nvSpPr>
            <p:cNvPr id="16" name="TextBox 13"/>
            <p:cNvSpPr txBox="1"/>
            <p:nvPr>
              <p:custDataLst>
                <p:tags r:id="rId14"/>
              </p:custDataLst>
            </p:nvPr>
          </p:nvSpPr>
          <p:spPr>
            <a:xfrm>
              <a:off x="2452" y="6006"/>
              <a:ext cx="6735" cy="2063"/>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sz="3200" b="1">
                  <a:solidFill>
                    <a:srgbClr val="0F1115"/>
                  </a:solidFill>
                  <a:latin typeface="仿宋_GB2312" panose="02010609030101010101" charset="-122"/>
                  <a:ea typeface="仿宋_GB2312" panose="02010609030101010101" charset="-122"/>
                  <a:cs typeface="仿宋_GB2312" panose="02010609030101010101" charset="-122"/>
                  <a:sym typeface="+mn-ea"/>
                </a:rPr>
                <a:t>社交体验的交互空白</a:t>
              </a:r>
              <a:endParaRPr lang="zh-CN" sz="32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algn="just" defTabSz="1216660">
                <a:lnSpc>
                  <a:spcPct val="120000"/>
                </a:lnSpc>
                <a:spcBef>
                  <a:spcPct val="20000"/>
                </a:spcBef>
                <a:defRPr/>
              </a:pPr>
              <a:r>
                <a:rPr lang="en-US" altLang="zh-CN" b="1">
                  <a:solidFill>
                    <a:srgbClr val="0F1115"/>
                  </a:solidFill>
                  <a:latin typeface="仿宋_GB2312" panose="02010609030101010101" charset="-122"/>
                  <a:ea typeface="仿宋_GB2312" panose="02010609030101010101" charset="-122"/>
                  <a:cs typeface="仿宋_GB2312" panose="02010609030101010101" charset="-122"/>
                  <a:sym typeface="+mn-ea"/>
                </a:rPr>
                <a:t>    </a:t>
              </a:r>
              <a:r>
                <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rPr>
                <a:t>玩家间无法互动，也缺乏创作与分享内容的平台，导致社区感薄弱。</a:t>
              </a:r>
              <a:endParaRPr lang="zh-CN" altLang="en-US" b="1" dirty="0">
                <a:solidFill>
                  <a:srgbClr val="0F1115"/>
                </a:solidFill>
                <a:latin typeface="仿宋_GB2312" panose="02010609030101010101" charset="-122"/>
                <a:ea typeface="仿宋_GB2312" panose="02010609030101010101" charset="-122"/>
                <a:cs typeface="仿宋_GB2312" panose="02010609030101010101" charset="-122"/>
                <a:sym typeface="+mn-ea"/>
              </a:endParaRPr>
            </a:p>
          </p:txBody>
        </p:sp>
      </p:grpSp>
      <p:grpSp>
        <p:nvGrpSpPr>
          <p:cNvPr id="43" name="组合 42"/>
          <p:cNvGrpSpPr/>
          <p:nvPr>
            <p:custDataLst>
              <p:tags r:id="rId15"/>
            </p:custDataLst>
          </p:nvPr>
        </p:nvGrpSpPr>
        <p:grpSpPr>
          <a:xfrm>
            <a:off x="6219825" y="1442085"/>
            <a:ext cx="5474970" cy="1153795"/>
            <a:chOff x="10035" y="2122"/>
            <a:chExt cx="8622" cy="1817"/>
          </a:xfrm>
        </p:grpSpPr>
        <p:grpSp>
          <p:nvGrpSpPr>
            <p:cNvPr id="11" name="组合 10"/>
            <p:cNvGrpSpPr/>
            <p:nvPr/>
          </p:nvGrpSpPr>
          <p:grpSpPr>
            <a:xfrm rot="0">
              <a:off x="10035" y="2122"/>
              <a:ext cx="1249" cy="1249"/>
              <a:chOff x="6443245" y="1611109"/>
              <a:chExt cx="751188" cy="751188"/>
            </a:xfrm>
          </p:grpSpPr>
          <p:sp>
            <p:nvSpPr>
              <p:cNvPr id="27" name="椭圆 26"/>
              <p:cNvSpPr/>
              <p:nvPr>
                <p:custDataLst>
                  <p:tags r:id="rId16"/>
                </p:custDataLst>
              </p:nvPr>
            </p:nvSpPr>
            <p:spPr>
              <a:xfrm>
                <a:off x="6443245" y="1611109"/>
                <a:ext cx="751188" cy="751188"/>
              </a:xfrm>
              <a:prstGeom prst="ellipse">
                <a:avLst/>
              </a:prstGeom>
              <a:solidFill>
                <a:srgbClr val="D0A793"/>
              </a:solidFill>
              <a:ln w="12700" cap="flat" cmpd="sng" algn="ctr">
                <a:noFill/>
                <a:prstDash val="solid"/>
                <a:miter lim="800000"/>
              </a:ln>
              <a:effectLst/>
            </p:spPr>
            <p:txBody>
              <a:bodyPr rtlCol="0" anchor="ctr"/>
              <a:lstStyle/>
              <a:p>
                <a:pPr algn="ct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28" name="Freeform 21"/>
              <p:cNvSpPr>
                <a:spLocks noEditPoints="1"/>
              </p:cNvSpPr>
              <p:nvPr>
                <p:custDataLst>
                  <p:tags r:id="rId17"/>
                </p:custDataLst>
              </p:nvPr>
            </p:nvSpPr>
            <p:spPr bwMode="auto">
              <a:xfrm>
                <a:off x="6602953" y="1780982"/>
                <a:ext cx="425755" cy="418061"/>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solidFill>
                <a:schemeClr val="bg1"/>
              </a:solidFill>
              <a:ln>
                <a:noFill/>
              </a:ln>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sp>
          <p:nvSpPr>
            <p:cNvPr id="17" name="TextBox 13"/>
            <p:cNvSpPr txBox="1"/>
            <p:nvPr>
              <p:custDataLst>
                <p:tags r:id="rId18"/>
              </p:custDataLst>
            </p:nvPr>
          </p:nvSpPr>
          <p:spPr>
            <a:xfrm>
              <a:off x="11569" y="2122"/>
              <a:ext cx="7088" cy="1817"/>
            </a:xfrm>
            <a:prstGeom prst="rect">
              <a:avLst/>
            </a:prstGeom>
            <a:noFill/>
          </p:spPr>
          <p:txBody>
            <a:bodyPr wrap="square" lIns="0" tIns="0" rIns="0" bIns="0" rtlCol="0" anchor="t" anchorCtr="0">
              <a:spAutoFit/>
            </a:bodyPr>
            <a:lstStyle/>
            <a:p>
              <a:pPr marL="0" indent="0" algn="ctr">
                <a:spcBef>
                  <a:spcPct val="0"/>
                </a:spcBef>
                <a:spcAft>
                  <a:spcPct val="0"/>
                </a:spcAft>
                <a:buNone/>
              </a:pPr>
              <a:r>
                <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rPr>
                <a:t>内容安全与管理机制空白</a:t>
              </a:r>
              <a:endPar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marL="0" indent="0" algn="just">
                <a:spcBef>
                  <a:spcPct val="0"/>
                </a:spcBef>
                <a:spcAft>
                  <a:spcPct val="0"/>
                </a:spcAft>
                <a:buNone/>
              </a:pPr>
              <a:endParaRPr lang="zh-CN" altLang="en-US" sz="7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marL="0" indent="0" algn="just">
                <a:spcBef>
                  <a:spcPct val="0"/>
                </a:spcBef>
                <a:spcAft>
                  <a:spcPct val="0"/>
                </a:spcAft>
                <a:buNone/>
              </a:pPr>
              <a:r>
                <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rPr>
                <a:t> </a:t>
              </a:r>
              <a:r>
                <a:rPr lang="en-US" altLang="zh-CN" b="1">
                  <a:solidFill>
                    <a:srgbClr val="0F1115"/>
                  </a:solidFill>
                  <a:latin typeface="仿宋_GB2312" panose="02010609030101010101" charset="-122"/>
                  <a:ea typeface="仿宋_GB2312" panose="02010609030101010101" charset="-122"/>
                  <a:cs typeface="仿宋_GB2312" panose="02010609030101010101" charset="-122"/>
                  <a:sym typeface="+mn-ea"/>
                </a:rPr>
                <a:t>   </a:t>
              </a:r>
              <a:r>
                <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rPr>
                <a:t>开放社区后，缺乏应对违规内容的管理工具，使违规内容的过滤效率低下。</a:t>
              </a:r>
              <a:endParaRPr lang="zh-CN" altLang="en-US" b="1" dirty="0">
                <a:solidFill>
                  <a:srgbClr val="0F1115"/>
                </a:solidFill>
                <a:latin typeface="仿宋_GB2312" panose="02010609030101010101" charset="-122"/>
                <a:ea typeface="仿宋_GB2312" panose="02010609030101010101" charset="-122"/>
                <a:cs typeface="仿宋_GB2312" panose="02010609030101010101" charset="-122"/>
                <a:sym typeface="+mn-ea"/>
              </a:endParaRPr>
            </a:p>
          </p:txBody>
        </p:sp>
      </p:grpSp>
      <p:grpSp>
        <p:nvGrpSpPr>
          <p:cNvPr id="45" name="组合 44"/>
          <p:cNvGrpSpPr/>
          <p:nvPr>
            <p:custDataLst>
              <p:tags r:id="rId19"/>
            </p:custDataLst>
          </p:nvPr>
        </p:nvGrpSpPr>
        <p:grpSpPr>
          <a:xfrm>
            <a:off x="6219825" y="3771583"/>
            <a:ext cx="5217160" cy="1415415"/>
            <a:chOff x="10035" y="5799"/>
            <a:chExt cx="8216" cy="2229"/>
          </a:xfrm>
        </p:grpSpPr>
        <p:grpSp>
          <p:nvGrpSpPr>
            <p:cNvPr id="12" name="组合 11"/>
            <p:cNvGrpSpPr/>
            <p:nvPr/>
          </p:nvGrpSpPr>
          <p:grpSpPr>
            <a:xfrm rot="0">
              <a:off x="10035" y="5799"/>
              <a:ext cx="1249" cy="1249"/>
              <a:chOff x="6443245" y="3204483"/>
              <a:chExt cx="751188" cy="751188"/>
            </a:xfrm>
          </p:grpSpPr>
          <p:sp>
            <p:nvSpPr>
              <p:cNvPr id="25" name="椭圆 24"/>
              <p:cNvSpPr/>
              <p:nvPr>
                <p:custDataLst>
                  <p:tags r:id="rId20"/>
                </p:custDataLst>
              </p:nvPr>
            </p:nvSpPr>
            <p:spPr>
              <a:xfrm>
                <a:off x="6443245" y="3204483"/>
                <a:ext cx="751188" cy="751188"/>
              </a:xfrm>
              <a:prstGeom prst="ellipse">
                <a:avLst/>
              </a:prstGeom>
              <a:solidFill>
                <a:srgbClr val="D0A793"/>
              </a:solidFill>
              <a:ln w="12700" cap="flat" cmpd="sng" algn="ctr">
                <a:noFill/>
                <a:prstDash val="solid"/>
                <a:miter lim="800000"/>
              </a:ln>
              <a:effectLst/>
            </p:spPr>
            <p:txBody>
              <a:bodyPr rtlCol="0" anchor="ctr"/>
              <a:lstStyle/>
              <a:p>
                <a:pPr algn="ct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sp>
            <p:nvSpPr>
              <p:cNvPr id="26" name="Freeform 33"/>
              <p:cNvSpPr>
                <a:spLocks noEditPoints="1"/>
              </p:cNvSpPr>
              <p:nvPr>
                <p:custDataLst>
                  <p:tags r:id="rId21"/>
                </p:custDataLst>
              </p:nvPr>
            </p:nvSpPr>
            <p:spPr bwMode="auto">
              <a:xfrm>
                <a:off x="6534210" y="3329085"/>
                <a:ext cx="554928" cy="455936"/>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6 h 200"/>
                  <a:gd name="T32" fmla="*/ 220 w 244"/>
                  <a:gd name="T33" fmla="*/ 166 h 200"/>
                  <a:gd name="T34" fmla="*/ 220 w 244"/>
                  <a:gd name="T35" fmla="*/ 123 h 200"/>
                  <a:gd name="T36" fmla="*/ 215 w 244"/>
                  <a:gd name="T37" fmla="*/ 102 h 200"/>
                  <a:gd name="T38" fmla="*/ 221 w 244"/>
                  <a:gd name="T39" fmla="*/ 101 h 200"/>
                  <a:gd name="T40" fmla="*/ 244 w 244"/>
                  <a:gd name="T41" fmla="*/ 124 h 200"/>
                  <a:gd name="T42" fmla="*/ 244 w 244"/>
                  <a:gd name="T43" fmla="*/ 166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3 h 200"/>
                  <a:gd name="T60" fmla="*/ 24 w 244"/>
                  <a:gd name="T61" fmla="*/ 166 h 200"/>
                  <a:gd name="T62" fmla="*/ 0 w 244"/>
                  <a:gd name="T63" fmla="*/ 166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2 h 200"/>
                  <a:gd name="T80" fmla="*/ 177 w 244"/>
                  <a:gd name="T81" fmla="*/ 182 h 200"/>
                  <a:gd name="T82" fmla="*/ 177 w 244"/>
                  <a:gd name="T83" fmla="*/ 116 h 200"/>
                  <a:gd name="T84" fmla="*/ 171 w 244"/>
                  <a:gd name="T85" fmla="*/ 91 h 200"/>
                  <a:gd name="T86" fmla="*/ 180 w 244"/>
                  <a:gd name="T87" fmla="*/ 90 h 200"/>
                  <a:gd name="T88" fmla="*/ 213 w 244"/>
                  <a:gd name="T89" fmla="*/ 123 h 200"/>
                  <a:gd name="T90" fmla="*/ 213 w 244"/>
                  <a:gd name="T91" fmla="*/ 182 h 200"/>
                  <a:gd name="T92" fmla="*/ 67 w 244"/>
                  <a:gd name="T93" fmla="*/ 116 h 200"/>
                  <a:gd name="T94" fmla="*/ 67 w 244"/>
                  <a:gd name="T95" fmla="*/ 182 h 200"/>
                  <a:gd name="T96" fmla="*/ 31 w 244"/>
                  <a:gd name="T97" fmla="*/ 182 h 200"/>
                  <a:gd name="T98" fmla="*/ 31 w 244"/>
                  <a:gd name="T99" fmla="*/ 123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9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solidFill>
                <a:schemeClr val="bg1"/>
              </a:solidFill>
              <a:ln>
                <a:noFill/>
              </a:ln>
            </p:spPr>
            <p:txBody>
              <a:bodyPr vert="horz" wrap="square" lIns="91440" tIns="45720" rIns="91440" bIns="45720" numCol="1" anchor="t" anchorCtr="0" compatLnSpc="1"/>
              <a:lstStyle/>
              <a:p>
                <a:pPr>
                  <a:defRPr/>
                </a:pPr>
                <a:endParaRPr lang="zh-CN" altLang="en-US" kern="0">
                  <a:solidFill>
                    <a:srgbClr val="2E3F55"/>
                  </a:solidFill>
                  <a:latin typeface="思源宋体 Heavy" panose="02020900000000000000" pitchFamily="18" charset="-122"/>
                  <a:ea typeface="思源宋体 Heavy" panose="02020900000000000000" pitchFamily="18" charset="-122"/>
                  <a:cs typeface="+mn-ea"/>
                  <a:sym typeface="+mn-lt"/>
                </a:endParaRPr>
              </a:p>
            </p:txBody>
          </p:sp>
        </p:grpSp>
        <p:sp>
          <p:nvSpPr>
            <p:cNvPr id="18" name="TextBox 13"/>
            <p:cNvSpPr txBox="1"/>
            <p:nvPr>
              <p:custDataLst>
                <p:tags r:id="rId22"/>
              </p:custDataLst>
            </p:nvPr>
          </p:nvSpPr>
          <p:spPr>
            <a:xfrm>
              <a:off x="11569" y="5799"/>
              <a:ext cx="6682" cy="2229"/>
            </a:xfrm>
            <a:prstGeom prst="rect">
              <a:avLst/>
            </a:prstGeom>
            <a:noFill/>
          </p:spPr>
          <p:txBody>
            <a:bodyPr wrap="square" lIns="0" tIns="0" rIns="0" bIns="0" rtlCol="0" anchor="t" anchorCtr="0">
              <a:spAutoFit/>
            </a:bodyPr>
            <a:lstStyle/>
            <a:p>
              <a:pPr marL="0" indent="0" algn="ctr">
                <a:spcBef>
                  <a:spcPct val="0"/>
                </a:spcBef>
                <a:spcAft>
                  <a:spcPct val="0"/>
                </a:spcAft>
                <a:buNone/>
              </a:pPr>
              <a:r>
                <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rPr>
                <a:t>生态发展的系统缺</a:t>
              </a:r>
              <a:r>
                <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rPr>
                <a:t>失</a:t>
              </a:r>
              <a:endParaRPr lang="zh-CN" altLang="en-US" sz="32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marL="0" indent="0" algn="just">
                <a:spcBef>
                  <a:spcPct val="0"/>
                </a:spcBef>
                <a:spcAft>
                  <a:spcPct val="0"/>
                </a:spcAft>
                <a:buNone/>
              </a:pPr>
              <a:r>
                <a:rPr lang="en-US" altLang="zh-CN" sz="600" b="1">
                  <a:solidFill>
                    <a:srgbClr val="0F1115"/>
                  </a:solidFill>
                  <a:latin typeface="仿宋_GB2312" panose="02010609030101010101" charset="-122"/>
                  <a:ea typeface="仿宋_GB2312" panose="02010609030101010101" charset="-122"/>
                  <a:cs typeface="仿宋_GB2312" panose="02010609030101010101" charset="-122"/>
                  <a:sym typeface="+mn-ea"/>
                </a:rPr>
                <a:t>    </a:t>
              </a:r>
              <a:endParaRPr lang="en-US" altLang="zh-CN" sz="600" b="1">
                <a:solidFill>
                  <a:srgbClr val="0F1115"/>
                </a:solidFill>
                <a:latin typeface="仿宋_GB2312" panose="02010609030101010101" charset="-122"/>
                <a:ea typeface="仿宋_GB2312" panose="02010609030101010101" charset="-122"/>
                <a:cs typeface="仿宋_GB2312" panose="02010609030101010101" charset="-122"/>
                <a:sym typeface="+mn-ea"/>
              </a:endParaRPr>
            </a:p>
            <a:p>
              <a:pPr marL="0" indent="0" algn="just">
                <a:spcBef>
                  <a:spcPct val="0"/>
                </a:spcBef>
                <a:spcAft>
                  <a:spcPct val="0"/>
                </a:spcAft>
                <a:buNone/>
              </a:pPr>
              <a:r>
                <a:rPr lang="en-US" altLang="zh-CN" b="1">
                  <a:solidFill>
                    <a:srgbClr val="0F1115"/>
                  </a:solidFill>
                  <a:latin typeface="仿宋_GB2312" panose="02010609030101010101" charset="-122"/>
                  <a:ea typeface="仿宋_GB2312" panose="02010609030101010101" charset="-122"/>
                  <a:cs typeface="仿宋_GB2312" panose="02010609030101010101" charset="-122"/>
                  <a:sym typeface="+mn-ea"/>
                </a:rPr>
                <a:t>    </a:t>
              </a:r>
              <a:r>
                <a:rPr lang="zh-CN" altLang="en-US" b="1">
                  <a:solidFill>
                    <a:srgbClr val="0F1115"/>
                  </a:solidFill>
                  <a:latin typeface="仿宋_GB2312" panose="02010609030101010101" charset="-122"/>
                  <a:ea typeface="仿宋_GB2312" panose="02010609030101010101" charset="-122"/>
                  <a:cs typeface="仿宋_GB2312" panose="02010609030101010101" charset="-122"/>
                  <a:sym typeface="+mn-ea"/>
                </a:rPr>
                <a:t>项目在体系化的社交媒体宣传以及商业内容合作模式上均未建立有效系统，制约了游戏的成长与破圈。</a:t>
              </a:r>
              <a:endParaRPr lang="zh-CN" altLang="en-US" b="1" dirty="0">
                <a:solidFill>
                  <a:srgbClr val="0F1115"/>
                </a:solidFill>
                <a:latin typeface="仿宋_GB2312" panose="02010609030101010101" charset="-122"/>
                <a:ea typeface="仿宋_GB2312" panose="02010609030101010101" charset="-122"/>
                <a:cs typeface="仿宋_GB2312" panose="02010609030101010101" charset="-122"/>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3000">
        <p15:prstTrans prst="drape"/>
      </p:transition>
    </mc:Choice>
    <mc:Fallback>
      <p:transition spd="slow" advTm="3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3050526" cy="460375"/>
            <a:chOff x="182880" y="99919"/>
            <a:chExt cx="3050526" cy="460375"/>
          </a:xfrm>
        </p:grpSpPr>
        <p:sp>
          <p:nvSpPr>
            <p:cNvPr id="5" name="文本框 4"/>
            <p:cNvSpPr txBox="1"/>
            <p:nvPr/>
          </p:nvSpPr>
          <p:spPr>
            <a:xfrm>
              <a:off x="357400" y="99919"/>
              <a:ext cx="2876006" cy="460375"/>
            </a:xfrm>
            <a:prstGeom prst="rect">
              <a:avLst/>
            </a:prstGeom>
            <a:noFill/>
          </p:spPr>
          <p:txBody>
            <a:bodyPr wrap="square" rtlCol="0">
              <a:spAutoFit/>
            </a:bodyPr>
            <a:lstStyle/>
            <a:p>
              <a:r>
                <a:rPr lang="zh-CN" altLang="en-US" sz="2400" b="1" i="1" dirty="0">
                  <a:solidFill>
                    <a:srgbClr val="2E3F55"/>
                  </a:solidFill>
                  <a:latin typeface="Times New Roman" panose="02020603050405020304" pitchFamily="18" charset="0"/>
                  <a:cs typeface="Times New Roman" panose="02020603050405020304" pitchFamily="18" charset="0"/>
                </a:rPr>
                <a:t>下一冲刺</a:t>
              </a:r>
              <a:r>
                <a:rPr lang="zh-CN" altLang="en-US" sz="2400" b="1" i="1" dirty="0">
                  <a:solidFill>
                    <a:srgbClr val="2E3F55"/>
                  </a:solidFill>
                  <a:latin typeface="Times New Roman" panose="02020603050405020304" pitchFamily="18" charset="0"/>
                  <a:cs typeface="Times New Roman" panose="02020603050405020304" pitchFamily="18" charset="0"/>
                </a:rPr>
                <a:t>计划</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8140" y="1283970"/>
            <a:ext cx="10633710" cy="4523105"/>
          </a:xfrm>
          <a:prstGeom prst="rect">
            <a:avLst/>
          </a:prstGeom>
          <a:noFill/>
        </p:spPr>
        <p:txBody>
          <a:bodyPr wrap="square" rtlCol="0" anchor="t">
            <a:spAutoFit/>
          </a:bodyPr>
          <a:p>
            <a:pPr algn="just"/>
            <a:r>
              <a:rPr lang="zh-CN" altLang="en-US" sz="2400" b="1">
                <a:latin typeface="仿宋_GB2312" panose="02010609030101010101" charset="-122"/>
                <a:ea typeface="仿宋_GB2312" panose="02010609030101010101" charset="-122"/>
                <a:cs typeface="仿宋_GB2312" panose="02010609030101010101" charset="-122"/>
              </a:rPr>
              <a:t>功能</a:t>
            </a:r>
            <a:r>
              <a:rPr lang="zh-CN" altLang="en-US" sz="2400" b="1">
                <a:latin typeface="仿宋_GB2312" panose="02010609030101010101" charset="-122"/>
                <a:ea typeface="仿宋_GB2312" panose="02010609030101010101" charset="-122"/>
                <a:cs typeface="仿宋_GB2312" panose="02010609030101010101" charset="-122"/>
              </a:rPr>
              <a:t>层面：</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1. </a:t>
            </a:r>
            <a:r>
              <a:rPr lang="zh-CN" altLang="en-US" sz="2400" b="1">
                <a:latin typeface="仿宋_GB2312" panose="02010609030101010101" charset="-122"/>
                <a:ea typeface="仿宋_GB2312" panose="02010609030101010101" charset="-122"/>
                <a:cs typeface="仿宋_GB2312" panose="02010609030101010101" charset="-122"/>
              </a:rPr>
              <a:t>进一步完善社交功能，考虑引入添加好友、公屏聊天（</a:t>
            </a:r>
            <a:r>
              <a:rPr lang="en-US" altLang="zh-CN" sz="2400" b="1">
                <a:latin typeface="仿宋_GB2312" panose="02010609030101010101" charset="-122"/>
                <a:ea typeface="仿宋_GB2312" panose="02010609030101010101" charset="-122"/>
                <a:cs typeface="仿宋_GB2312" panose="02010609030101010101" charset="-122"/>
              </a:rPr>
              <a:t>IRC</a:t>
            </a:r>
            <a:r>
              <a:rPr lang="zh-CN" altLang="en-US" sz="2400" b="1">
                <a:latin typeface="仿宋_GB2312" panose="02010609030101010101" charset="-122"/>
                <a:ea typeface="仿宋_GB2312" panose="02010609030101010101" charset="-122"/>
                <a:cs typeface="仿宋_GB2312" panose="02010609030101010101" charset="-122"/>
              </a:rPr>
              <a:t>聊天室）、私信聊天等社交元素。</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2. </a:t>
            </a:r>
            <a:r>
              <a:rPr lang="zh-CN" altLang="en-US" sz="2400" b="1">
                <a:latin typeface="仿宋_GB2312" panose="02010609030101010101" charset="-122"/>
                <a:ea typeface="仿宋_GB2312" panose="02010609030101010101" charset="-122"/>
                <a:cs typeface="仿宋_GB2312" panose="02010609030101010101" charset="-122"/>
              </a:rPr>
              <a:t>完善游玩体验：着手研究如何增加</a:t>
            </a:r>
            <a:r>
              <a:rPr lang="en-US" altLang="zh-CN" sz="2400" b="1">
                <a:latin typeface="仿宋_GB2312" panose="02010609030101010101" charset="-122"/>
                <a:ea typeface="仿宋_GB2312" panose="02010609030101010101" charset="-122"/>
                <a:cs typeface="仿宋_GB2312" panose="02010609030101010101" charset="-122"/>
              </a:rPr>
              <a:t>offset</a:t>
            </a:r>
            <a:r>
              <a:rPr lang="zh-CN" altLang="en-US" sz="2400" b="1">
                <a:latin typeface="仿宋_GB2312" panose="02010609030101010101" charset="-122"/>
                <a:ea typeface="仿宋_GB2312" panose="02010609030101010101" charset="-122"/>
                <a:cs typeface="仿宋_GB2312" panose="02010609030101010101" charset="-122"/>
              </a:rPr>
              <a:t>打击偏差功能、触发音效功能、游戏暂停等人性化选项。</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3. </a:t>
            </a:r>
            <a:r>
              <a:rPr lang="zh-CN" altLang="en-US" sz="2400" b="1">
                <a:latin typeface="仿宋_GB2312" panose="02010609030101010101" charset="-122"/>
                <a:ea typeface="仿宋_GB2312" panose="02010609030101010101" charset="-122"/>
                <a:cs typeface="仿宋_GB2312" panose="02010609030101010101" charset="-122"/>
              </a:rPr>
              <a:t>评估开发</a:t>
            </a:r>
            <a:r>
              <a:rPr lang="zh-CN" altLang="en-US" sz="2400" b="1">
                <a:latin typeface="仿宋_GB2312" panose="02010609030101010101" charset="-122"/>
                <a:ea typeface="仿宋_GB2312" panose="02010609030101010101" charset="-122"/>
                <a:cs typeface="仿宋_GB2312" panose="02010609030101010101" charset="-122"/>
              </a:rPr>
              <a:t>在线谱面编辑器的可行性。</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4. </a:t>
            </a:r>
            <a:r>
              <a:rPr lang="zh-CN" altLang="en-US" sz="2400" b="1">
                <a:latin typeface="仿宋_GB2312" panose="02010609030101010101" charset="-122"/>
                <a:ea typeface="仿宋_GB2312" panose="02010609030101010101" charset="-122"/>
                <a:cs typeface="仿宋_GB2312" panose="02010609030101010101" charset="-122"/>
              </a:rPr>
              <a:t>探索构建</a:t>
            </a:r>
            <a:r>
              <a:rPr lang="zh-CN" altLang="en-US" sz="2400" b="1">
                <a:latin typeface="仿宋_GB2312" panose="02010609030101010101" charset="-122"/>
                <a:ea typeface="仿宋_GB2312" panose="02010609030101010101" charset="-122"/>
                <a:cs typeface="仿宋_GB2312" panose="02010609030101010101" charset="-122"/>
              </a:rPr>
              <a:t>在线管理功能，方便游戏管理员直接过滤违规内容。</a:t>
            </a:r>
            <a:endParaRPr lang="zh-CN" altLang="en-US" sz="2400" b="1">
              <a:latin typeface="仿宋_GB2312" panose="02010609030101010101" charset="-122"/>
              <a:ea typeface="仿宋_GB2312" panose="02010609030101010101" charset="-122"/>
              <a:cs typeface="仿宋_GB2312" panose="02010609030101010101" charset="-122"/>
            </a:endParaRPr>
          </a:p>
          <a:p>
            <a:pPr algn="just"/>
            <a:endParaRPr lang="zh-CN" altLang="en-US" sz="2400" b="1">
              <a:latin typeface="仿宋_GB2312" panose="02010609030101010101" charset="-122"/>
              <a:ea typeface="仿宋_GB2312" panose="02010609030101010101" charset="-122"/>
              <a:cs typeface="仿宋_GB2312" panose="02010609030101010101" charset="-122"/>
            </a:endParaRPr>
          </a:p>
          <a:p>
            <a:pPr algn="just"/>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zh-CN" altLang="en-US" sz="2400" b="1">
                <a:latin typeface="仿宋_GB2312" panose="02010609030101010101" charset="-122"/>
                <a:ea typeface="仿宋_GB2312" panose="02010609030101010101" charset="-122"/>
                <a:cs typeface="仿宋_GB2312" panose="02010609030101010101" charset="-122"/>
              </a:rPr>
              <a:t>应用层面：</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1. </a:t>
            </a:r>
            <a:r>
              <a:rPr lang="zh-CN" altLang="en-US" sz="2400" b="1">
                <a:latin typeface="仿宋_GB2312" panose="02010609030101010101" charset="-122"/>
                <a:ea typeface="仿宋_GB2312" panose="02010609030101010101" charset="-122"/>
                <a:cs typeface="仿宋_GB2312" panose="02010609030101010101" charset="-122"/>
              </a:rPr>
              <a:t>计划通过</a:t>
            </a:r>
            <a:r>
              <a:rPr lang="zh-CN" altLang="en-US" sz="2400" b="1">
                <a:latin typeface="仿宋_GB2312" panose="02010609030101010101" charset="-122"/>
                <a:ea typeface="仿宋_GB2312" panose="02010609030101010101" charset="-122"/>
                <a:cs typeface="仿宋_GB2312" panose="02010609030101010101" charset="-122"/>
              </a:rPr>
              <a:t>社交媒体形式广泛宣传游戏，获得玩家反馈后改进游戏体验。</a:t>
            </a:r>
            <a:endParaRPr lang="zh-CN" altLang="en-US" sz="2400" b="1">
              <a:latin typeface="仿宋_GB2312" panose="02010609030101010101" charset="-122"/>
              <a:ea typeface="仿宋_GB2312" panose="02010609030101010101" charset="-122"/>
              <a:cs typeface="仿宋_GB2312" panose="02010609030101010101" charset="-122"/>
            </a:endParaRPr>
          </a:p>
          <a:p>
            <a:pPr algn="just"/>
            <a:r>
              <a:rPr lang="en-US" altLang="zh-CN" sz="2400" b="1">
                <a:latin typeface="仿宋_GB2312" panose="02010609030101010101" charset="-122"/>
                <a:ea typeface="仿宋_GB2312" panose="02010609030101010101" charset="-122"/>
                <a:cs typeface="仿宋_GB2312" panose="02010609030101010101" charset="-122"/>
              </a:rPr>
              <a:t>2. </a:t>
            </a:r>
            <a:r>
              <a:rPr lang="zh-CN" altLang="en-US" sz="2400" b="1">
                <a:latin typeface="仿宋_GB2312" panose="02010609030101010101" charset="-122"/>
                <a:ea typeface="仿宋_GB2312" panose="02010609030101010101" charset="-122"/>
                <a:cs typeface="仿宋_GB2312" panose="02010609030101010101" charset="-122"/>
              </a:rPr>
              <a:t>在条件成熟时考虑</a:t>
            </a:r>
            <a:r>
              <a:rPr lang="zh-CN" altLang="en-US" sz="2400" b="1">
                <a:latin typeface="仿宋_GB2312" panose="02010609030101010101" charset="-122"/>
                <a:ea typeface="仿宋_GB2312" panose="02010609030101010101" charset="-122"/>
                <a:cs typeface="仿宋_GB2312" panose="02010609030101010101" charset="-122"/>
              </a:rPr>
              <a:t>以音乐艺人合作发行独占曲等商业活动。</a:t>
            </a:r>
            <a:endParaRPr lang="zh-CN" altLang="en-US" sz="2400"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81444" y="378047"/>
            <a:ext cx="5829110" cy="5829110"/>
          </a:xfrm>
          <a:prstGeom prst="rect">
            <a:avLst/>
          </a:prstGeom>
          <a:noFill/>
          <a:ln>
            <a:noFill/>
          </a:ln>
        </p:spPr>
      </p:pic>
      <p:sp>
        <p:nvSpPr>
          <p:cNvPr id="22" name="任意多边形: 形状 21"/>
          <p:cNvSpPr/>
          <p:nvPr/>
        </p:nvSpPr>
        <p:spPr>
          <a:xfrm>
            <a:off x="0" y="0"/>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9993672" y="2964606"/>
            <a:ext cx="2198329" cy="3893394"/>
          </a:xfrm>
          <a:custGeom>
            <a:avLst/>
            <a:gdLst>
              <a:gd name="connsiteX0" fmla="*/ 2198329 w 2198329"/>
              <a:gd name="connsiteY0" fmla="*/ 0 h 3893394"/>
              <a:gd name="connsiteX1" fmla="*/ 2198329 w 2198329"/>
              <a:gd name="connsiteY1" fmla="*/ 3893394 h 3893394"/>
              <a:gd name="connsiteX2" fmla="*/ 0 w 2198329"/>
              <a:gd name="connsiteY2" fmla="*/ 3893394 h 3893394"/>
              <a:gd name="connsiteX3" fmla="*/ 35142 w 2198329"/>
              <a:gd name="connsiteY3" fmla="*/ 3797340 h 3893394"/>
              <a:gd name="connsiteX4" fmla="*/ 1060409 w 2198329"/>
              <a:gd name="connsiteY4" fmla="*/ 1830914 h 3893394"/>
              <a:gd name="connsiteX5" fmla="*/ 2183125 w 2198329"/>
              <a:gd name="connsiteY5" fmla="*/ 16110 h 3893394"/>
              <a:gd name="connsiteX6" fmla="*/ 2198329 w 2198329"/>
              <a:gd name="connsiteY6" fmla="*/ 0 h 389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29" h="3893394">
                <a:moveTo>
                  <a:pt x="2198329" y="0"/>
                </a:moveTo>
                <a:lnTo>
                  <a:pt x="2198329" y="3893394"/>
                </a:lnTo>
                <a:lnTo>
                  <a:pt x="0" y="3893394"/>
                </a:lnTo>
                <a:lnTo>
                  <a:pt x="35142" y="3797340"/>
                </a:lnTo>
                <a:cubicBezTo>
                  <a:pt x="238825" y="3265353"/>
                  <a:pt x="678139" y="2429508"/>
                  <a:pt x="1060409" y="1830914"/>
                </a:cubicBezTo>
                <a:cubicBezTo>
                  <a:pt x="1360764" y="1360591"/>
                  <a:pt x="1823593" y="417252"/>
                  <a:pt x="2183125" y="16110"/>
                </a:cubicBezTo>
                <a:lnTo>
                  <a:pt x="2198329" y="0"/>
                </a:lnTo>
                <a:close/>
              </a:path>
            </a:pathLst>
          </a:custGeom>
          <a:solidFill>
            <a:srgbClr val="AE6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2227226"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1187450" y="1964055"/>
            <a:ext cx="10747375" cy="1568450"/>
          </a:xfrm>
          <a:prstGeom prst="rect">
            <a:avLst/>
          </a:prstGeom>
          <a:noFill/>
        </p:spPr>
        <p:txBody>
          <a:bodyPr wrap="square" rtlCol="0">
            <a:spAutoFit/>
          </a:bodyPr>
          <a:lstStyle/>
          <a:p>
            <a:pPr algn="ctr"/>
            <a:r>
              <a:rPr lang="zh-CN" altLang="en-US" sz="9600" b="1" dirty="0">
                <a:latin typeface="Times New Roman" panose="02020603050405020304" pitchFamily="18" charset="0"/>
                <a:cs typeface="Times New Roman" panose="02020603050405020304" pitchFamily="18" charset="0"/>
              </a:rPr>
              <a:t>韵动格点</a:t>
            </a:r>
            <a:r>
              <a:rPr lang="en-US" altLang="zh-CN" sz="9600" b="1" dirty="0">
                <a:latin typeface="Times New Roman" panose="02020603050405020304" pitchFamily="18" charset="0"/>
                <a:cs typeface="Times New Roman" panose="02020603050405020304" pitchFamily="18" charset="0"/>
              </a:rPr>
              <a:t>—</a:t>
            </a:r>
            <a:r>
              <a:rPr lang="en-US" altLang="zh-CN" sz="8800" b="1" dirty="0">
                <a:latin typeface="Times New Roman" panose="02020603050405020304" pitchFamily="18" charset="0"/>
                <a:cs typeface="Times New Roman" panose="02020603050405020304" pitchFamily="18" charset="0"/>
              </a:rPr>
              <a:t>LumiTap</a:t>
            </a:r>
            <a:r>
              <a:rPr lang="en-US" altLang="zh-CN" sz="8800" b="1" dirty="0">
                <a:latin typeface="Times New Roman" panose="02020603050405020304" pitchFamily="18" charset="0"/>
                <a:cs typeface="Times New Roman" panose="02020603050405020304" pitchFamily="18" charset="0"/>
              </a:rPr>
              <a:t> </a:t>
            </a:r>
            <a:endParaRPr lang="en-US" altLang="zh-CN" sz="8800" b="1"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020570" y="3429000"/>
            <a:ext cx="8179435" cy="521970"/>
          </a:xfrm>
          <a:prstGeom prst="rect">
            <a:avLst/>
          </a:prstGeom>
          <a:noFill/>
        </p:spPr>
        <p:txBody>
          <a:bodyPr wrap="square" rtlCol="0">
            <a:spAutoFit/>
          </a:bodyPr>
          <a:lstStyle/>
          <a:p>
            <a:pPr algn="l">
              <a:buClrTx/>
              <a:buSzTx/>
              <a:buFontTx/>
            </a:pPr>
            <a:r>
              <a:rPr lang="en-US" altLang="zh-CN" sz="2800" dirty="0">
                <a:latin typeface="Segoe UI Semilight" panose="020B0402040204020203" pitchFamily="34" charset="0"/>
                <a:cs typeface="Segoe UI Semilight" panose="020B0402040204020203" pitchFamily="34" charset="0"/>
                <a:sym typeface="+mn-ea"/>
              </a:rPr>
              <a:t>COMMUNITY‑DRIVEN RHYTHM GAME PLATFORM</a:t>
            </a:r>
            <a:endParaRPr lang="en-US" altLang="zh-CN" sz="2800" dirty="0">
              <a:latin typeface="Segoe UI Semilight" panose="020B0402040204020203" pitchFamily="34" charset="0"/>
              <a:cs typeface="Segoe UI Semilight" panose="020B0402040204020203" pitchFamily="34" charset="0"/>
            </a:endParaRPr>
          </a:p>
        </p:txBody>
      </p:sp>
      <p:grpSp>
        <p:nvGrpSpPr>
          <p:cNvPr id="2" name="组合 1"/>
          <p:cNvGrpSpPr/>
          <p:nvPr/>
        </p:nvGrpSpPr>
        <p:grpSpPr>
          <a:xfrm>
            <a:off x="2333864" y="4073245"/>
            <a:ext cx="6096000" cy="681822"/>
            <a:chOff x="2333864" y="4073245"/>
            <a:chExt cx="6096000" cy="681822"/>
          </a:xfrm>
        </p:grpSpPr>
        <p:sp>
          <p:nvSpPr>
            <p:cNvPr id="52" name="矩形 51"/>
            <p:cNvSpPr/>
            <p:nvPr/>
          </p:nvSpPr>
          <p:spPr>
            <a:xfrm>
              <a:off x="2333864" y="4073245"/>
              <a:ext cx="6096000" cy="645160"/>
            </a:xfrm>
            <a:prstGeom prst="rect">
              <a:avLst/>
            </a:prstGeom>
          </p:spPr>
          <p:txBody>
            <a:bodyPr>
              <a:spAutoFit/>
            </a:bodyPr>
            <a:lstStyle/>
            <a:p>
              <a:r>
                <a:rPr lang="zh-CN" altLang="en-US" dirty="0">
                  <a:latin typeface="Segoe UI Semilight" panose="020B0402040204020203" pitchFamily="34" charset="0"/>
                  <a:cs typeface="Segoe UI Semilight" panose="020B0402040204020203" pitchFamily="34" charset="0"/>
                </a:rPr>
                <a:t>汇报人：王成</a:t>
              </a:r>
              <a:endParaRPr lang="en-US" altLang="zh-CN" dirty="0">
                <a:latin typeface="Segoe UI Semilight" panose="020B0402040204020203" pitchFamily="34" charset="0"/>
                <a:cs typeface="Segoe UI Semilight" panose="020B0402040204020203" pitchFamily="34" charset="0"/>
              </a:endParaRPr>
            </a:p>
            <a:p>
              <a:r>
                <a:rPr lang="zh-CN" altLang="en-US" dirty="0">
                  <a:latin typeface="Segoe UI Semilight" panose="020B0402040204020203" pitchFamily="34" charset="0"/>
                  <a:cs typeface="Segoe UI Semilight" panose="020B0402040204020203" pitchFamily="34" charset="0"/>
                </a:rPr>
                <a:t>汇报时间：</a:t>
              </a:r>
              <a:r>
                <a:rPr lang="en-US" altLang="zh-CN" dirty="0">
                  <a:latin typeface="Segoe UI Semilight" panose="020B0402040204020203" pitchFamily="34" charset="0"/>
                  <a:cs typeface="Segoe UI Semilight" panose="020B0402040204020203" pitchFamily="34" charset="0"/>
                </a:rPr>
                <a:t>2025.12.24</a:t>
              </a:r>
              <a:endParaRPr lang="en-US" altLang="zh-CN" dirty="0">
                <a:latin typeface="Segoe UI Semilight" panose="020B0402040204020203" pitchFamily="34" charset="0"/>
                <a:cs typeface="Segoe UI Semilight" panose="020B0402040204020203" pitchFamily="34" charset="0"/>
              </a:endParaRPr>
            </a:p>
          </p:txBody>
        </p:sp>
        <p:cxnSp>
          <p:nvCxnSpPr>
            <p:cNvPr id="54" name="直接连接符 53"/>
            <p:cNvCxnSpPr/>
            <p:nvPr/>
          </p:nvCxnSpPr>
          <p:spPr>
            <a:xfrm>
              <a:off x="2436948" y="4755067"/>
              <a:ext cx="22172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6335" y="5450158"/>
            <a:ext cx="1188768" cy="1188768"/>
          </a:xfrm>
          <a:prstGeom prst="rect">
            <a:avLst/>
          </a:prstGeom>
        </p:spPr>
      </p:pic>
      <p:pic>
        <p:nvPicPr>
          <p:cNvPr id="3" name="图片 2" descr="院徽"/>
          <p:cNvPicPr>
            <a:picLocks noChangeAspect="1"/>
          </p:cNvPicPr>
          <p:nvPr/>
        </p:nvPicPr>
        <p:blipFill>
          <a:blip r:embed="rId3"/>
          <a:stretch>
            <a:fillRect/>
          </a:stretch>
        </p:blipFill>
        <p:spPr>
          <a:xfrm>
            <a:off x="108585" y="453390"/>
            <a:ext cx="1911985" cy="807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0"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448300" cy="460375"/>
            <a:chOff x="182880" y="99919"/>
            <a:chExt cx="5448300" cy="460375"/>
          </a:xfrm>
        </p:grpSpPr>
        <p:sp>
          <p:nvSpPr>
            <p:cNvPr id="5" name="文本框 4"/>
            <p:cNvSpPr txBox="1"/>
            <p:nvPr/>
          </p:nvSpPr>
          <p:spPr>
            <a:xfrm>
              <a:off x="357505" y="99919"/>
              <a:ext cx="527367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rPr>
                <a:t>DAY1 -DAY2——</a:t>
              </a:r>
              <a:r>
                <a:rPr lang="zh-CN" altLang="en-US" sz="2400" b="1" i="1" dirty="0">
                  <a:solidFill>
                    <a:srgbClr val="2E3F55"/>
                  </a:solidFill>
                  <a:latin typeface="Times New Roman" panose="02020603050405020304" pitchFamily="18" charset="0"/>
                  <a:cs typeface="Times New Roman" panose="02020603050405020304" pitchFamily="18" charset="0"/>
                </a:rPr>
                <a:t>环境搭建与注册</a:t>
              </a:r>
              <a:r>
                <a:rPr lang="zh-CN" altLang="en-US" sz="2400" b="1" i="1" dirty="0">
                  <a:solidFill>
                    <a:srgbClr val="2E3F55"/>
                  </a:solidFill>
                  <a:latin typeface="Times New Roman" panose="02020603050405020304" pitchFamily="18" charset="0"/>
                  <a:cs typeface="Times New Roman" panose="02020603050405020304" pitchFamily="18" charset="0"/>
                </a:rPr>
                <a:t>登入</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635" cy="3429000"/>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6899275" y="1714500"/>
            <a:ext cx="5104765" cy="1753235"/>
          </a:xfrm>
          <a:prstGeom prst="rect">
            <a:avLst/>
          </a:prstGeom>
          <a:noFill/>
        </p:spPr>
        <p:txBody>
          <a:bodyPr wrap="square" rtlCol="0" anchor="t">
            <a:spAutoFit/>
          </a:bodyPr>
          <a:p>
            <a:pPr algn="just"/>
            <a:r>
              <a:rPr lang="en-US" altLang="zh-CN" b="1">
                <a:latin typeface="仿宋_GB2312" panose="02010609030101010101" charset="-122"/>
                <a:ea typeface="仿宋_GB2312" panose="02010609030101010101" charset="-122"/>
                <a:cs typeface="仿宋_GB2312" panose="02010609030101010101" charset="-122"/>
                <a:sym typeface="+mn-ea"/>
              </a:rPr>
              <a:t>Backend (</a:t>
            </a:r>
            <a:r>
              <a:rPr lang="zh-CN" altLang="en-US" b="1">
                <a:latin typeface="仿宋_GB2312" panose="02010609030101010101" charset="-122"/>
                <a:ea typeface="仿宋_GB2312" panose="02010609030101010101" charset="-122"/>
                <a:cs typeface="仿宋_GB2312" panose="02010609030101010101" charset="-122"/>
                <a:sym typeface="+mn-ea"/>
              </a:rPr>
              <a:t>后端</a:t>
            </a:r>
            <a:r>
              <a:rPr lang="en-US" altLang="zh-CN" b="1">
                <a:latin typeface="仿宋_GB2312" panose="02010609030101010101" charset="-122"/>
                <a:ea typeface="仿宋_GB2312" panose="02010609030101010101" charset="-122"/>
                <a:cs typeface="仿宋_GB2312" panose="02010609030101010101" charset="-122"/>
                <a:sym typeface="+mn-ea"/>
              </a:rPr>
              <a:t>):</a:t>
            </a:r>
            <a:endParaRPr lang="en-US" altLang="zh-CN" b="1">
              <a:latin typeface="仿宋_GB2312" panose="02010609030101010101" charset="-122"/>
              <a:ea typeface="仿宋_GB2312" panose="02010609030101010101" charset="-122"/>
              <a:cs typeface="仿宋_GB2312" panose="02010609030101010101" charset="-122"/>
              <a:sym typeface="+mn-ea"/>
            </a:endParaRPr>
          </a:p>
          <a:p>
            <a:pPr marL="285750" indent="-285750" algn="just">
              <a:buClrTx/>
              <a:buSzTx/>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sym typeface="+mn-ea"/>
              </a:rPr>
              <a:t>环境搭建、确定文件结构。</a:t>
            </a:r>
            <a:endParaRPr lang="zh-CN" altLang="en-US" b="1">
              <a:latin typeface="仿宋_GB2312" panose="02010609030101010101" charset="-122"/>
              <a:ea typeface="仿宋_GB2312" panose="02010609030101010101" charset="-122"/>
              <a:cs typeface="仿宋_GB2312" panose="02010609030101010101" charset="-122"/>
              <a:sym typeface="+mn-ea"/>
            </a:endParaRPr>
          </a:p>
          <a:p>
            <a:pPr marL="285750" indent="-285750" algn="just">
              <a:buClrTx/>
              <a:buSzTx/>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sym typeface="+mn-ea"/>
              </a:rPr>
              <a:t>实现数据库连接。</a:t>
            </a:r>
            <a:endParaRPr lang="zh-CN" altLang="en-US" b="1">
              <a:latin typeface="仿宋_GB2312" panose="02010609030101010101" charset="-122"/>
              <a:ea typeface="仿宋_GB2312" panose="02010609030101010101" charset="-122"/>
              <a:cs typeface="仿宋_GB2312" panose="02010609030101010101" charset="-122"/>
            </a:endParaRPr>
          </a:p>
          <a:p>
            <a:pPr algn="just"/>
            <a:endParaRPr lang="en-US" altLang="zh-CN" b="1">
              <a:latin typeface="仿宋_GB2312" panose="02010609030101010101" charset="-122"/>
              <a:ea typeface="仿宋_GB2312" panose="02010609030101010101" charset="-122"/>
              <a:cs typeface="仿宋_GB2312" panose="02010609030101010101" charset="-122"/>
            </a:endParaRPr>
          </a:p>
          <a:p>
            <a:pPr algn="just"/>
            <a:r>
              <a:rPr lang="en-US" altLang="zh-CN" b="1">
                <a:latin typeface="仿宋_GB2312" panose="02010609030101010101" charset="-122"/>
                <a:ea typeface="仿宋_GB2312" panose="02010609030101010101" charset="-122"/>
                <a:cs typeface="仿宋_GB2312" panose="02010609030101010101" charset="-122"/>
                <a:sym typeface="+mn-ea"/>
              </a:rPr>
              <a:t>Frontend (</a:t>
            </a:r>
            <a:r>
              <a:rPr lang="zh-CN" altLang="en-US" b="1">
                <a:latin typeface="仿宋_GB2312" panose="02010609030101010101" charset="-122"/>
                <a:ea typeface="仿宋_GB2312" panose="02010609030101010101" charset="-122"/>
                <a:cs typeface="仿宋_GB2312" panose="02010609030101010101" charset="-122"/>
                <a:sym typeface="+mn-ea"/>
              </a:rPr>
              <a:t>前端</a:t>
            </a:r>
            <a:r>
              <a:rPr lang="en-US" altLang="zh-CN" b="1">
                <a:latin typeface="仿宋_GB2312" panose="02010609030101010101" charset="-122"/>
                <a:ea typeface="仿宋_GB2312" panose="02010609030101010101" charset="-122"/>
                <a:cs typeface="仿宋_GB2312" panose="02010609030101010101" charset="-122"/>
                <a:sym typeface="+mn-ea"/>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just">
              <a:buClrTx/>
              <a:buSzTx/>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实现用户注册、登入系统。</a:t>
            </a:r>
            <a:endParaRPr lang="zh-CN" altLang="en-US" b="1">
              <a:latin typeface="仿宋_GB2312" panose="02010609030101010101" charset="-122"/>
              <a:ea typeface="仿宋_GB2312" panose="02010609030101010101" charset="-122"/>
              <a:cs typeface="仿宋_GB2312" panose="02010609030101010101" charset="-122"/>
            </a:endParaRPr>
          </a:p>
        </p:txBody>
      </p:sp>
      <p:sp>
        <p:nvSpPr>
          <p:cNvPr id="8" name="文本框 7"/>
          <p:cNvSpPr txBox="1"/>
          <p:nvPr/>
        </p:nvSpPr>
        <p:spPr>
          <a:xfrm>
            <a:off x="4732020" y="965200"/>
            <a:ext cx="340677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20%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5671820" cy="460375"/>
            <a:chOff x="182880" y="99919"/>
            <a:chExt cx="5671820" cy="460375"/>
          </a:xfrm>
        </p:grpSpPr>
        <p:sp>
          <p:nvSpPr>
            <p:cNvPr id="5" name="文本框 4"/>
            <p:cNvSpPr txBox="1"/>
            <p:nvPr/>
          </p:nvSpPr>
          <p:spPr>
            <a:xfrm>
              <a:off x="357505" y="99919"/>
              <a:ext cx="54971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rPr>
                <a:t>DAY1 -DAY2</a:t>
              </a:r>
              <a:r>
                <a:rPr lang="en-US" altLang="zh-CN" sz="2400" b="1" i="1" dirty="0">
                  <a:solidFill>
                    <a:srgbClr val="2E3F55"/>
                  </a:solidFill>
                  <a:latin typeface="Times New Roman" panose="02020603050405020304" pitchFamily="18" charset="0"/>
                  <a:cs typeface="Times New Roman" panose="02020603050405020304" pitchFamily="18" charset="0"/>
                  <a:sym typeface="+mn-ea"/>
                </a:rPr>
                <a:t>——</a:t>
              </a:r>
              <a:r>
                <a:rPr lang="zh-CN" altLang="en-US" sz="2400" b="1" i="1" dirty="0">
                  <a:solidFill>
                    <a:srgbClr val="2E3F55"/>
                  </a:solidFill>
                  <a:latin typeface="Times New Roman" panose="02020603050405020304" pitchFamily="18" charset="0"/>
                  <a:cs typeface="Times New Roman" panose="02020603050405020304" pitchFamily="18" charset="0"/>
                  <a:sym typeface="+mn-ea"/>
                </a:rPr>
                <a:t>环境搭建与注册登入</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p:custDataLst>
              <p:tags r:id="rId1"/>
            </p:custDataLst>
          </p:nvPr>
        </p:nvPicPr>
        <p:blipFill>
          <a:blip r:embed="rId2"/>
          <a:stretch>
            <a:fillRect/>
          </a:stretch>
        </p:blipFill>
        <p:spPr>
          <a:xfrm>
            <a:off x="182880" y="1624965"/>
            <a:ext cx="5738495" cy="3495675"/>
          </a:xfrm>
          <a:prstGeom prst="rect">
            <a:avLst/>
          </a:prstGeom>
        </p:spPr>
      </p:pic>
      <p:pic>
        <p:nvPicPr>
          <p:cNvPr id="11" name="图片 10"/>
          <p:cNvPicPr/>
          <p:nvPr>
            <p:custDataLst>
              <p:tags r:id="rId3"/>
            </p:custDataLst>
          </p:nvPr>
        </p:nvPicPr>
        <p:blipFill>
          <a:blip r:embed="rId4"/>
          <a:stretch>
            <a:fillRect/>
          </a:stretch>
        </p:blipFill>
        <p:spPr>
          <a:xfrm>
            <a:off x="6266815" y="1624965"/>
            <a:ext cx="5658485" cy="3495675"/>
          </a:xfrm>
          <a:prstGeom prst="rect">
            <a:avLst/>
          </a:prstGeom>
        </p:spPr>
      </p:pic>
      <p:sp>
        <p:nvSpPr>
          <p:cNvPr id="12" name="文本框 11"/>
          <p:cNvSpPr txBox="1"/>
          <p:nvPr>
            <p:custDataLst>
              <p:tags r:id="rId5"/>
            </p:custDataLst>
          </p:nvPr>
        </p:nvSpPr>
        <p:spPr>
          <a:xfrm>
            <a:off x="2327910" y="5434965"/>
            <a:ext cx="1449070"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注册界面</a:t>
            </a:r>
            <a:endParaRPr lang="zh-CN" altLang="en-US" sz="2000" b="1">
              <a:latin typeface="仿宋_GB2312" panose="02010609030101010101" charset="-122"/>
              <a:ea typeface="仿宋_GB2312" panose="02010609030101010101" charset="-122"/>
            </a:endParaRPr>
          </a:p>
        </p:txBody>
      </p:sp>
      <p:sp>
        <p:nvSpPr>
          <p:cNvPr id="13" name="文本框 12"/>
          <p:cNvSpPr txBox="1"/>
          <p:nvPr>
            <p:custDataLst>
              <p:tags r:id="rId6"/>
            </p:custDataLst>
          </p:nvPr>
        </p:nvSpPr>
        <p:spPr>
          <a:xfrm>
            <a:off x="8453120" y="5434965"/>
            <a:ext cx="1285875"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登入界面</a:t>
            </a:r>
            <a:endParaRPr lang="zh-CN" altLang="en-US" sz="2000" b="1">
              <a:latin typeface="仿宋_GB2312" panose="02010609030101010101" charset="-122"/>
              <a:ea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3550920" cy="460375"/>
            <a:chOff x="182880" y="99919"/>
            <a:chExt cx="3550920" cy="460375"/>
          </a:xfrm>
        </p:grpSpPr>
        <p:sp>
          <p:nvSpPr>
            <p:cNvPr id="5" name="文本框 4"/>
            <p:cNvSpPr txBox="1"/>
            <p:nvPr/>
          </p:nvSpPr>
          <p:spPr>
            <a:xfrm>
              <a:off x="357505" y="99919"/>
              <a:ext cx="3376295" cy="460375"/>
            </a:xfrm>
            <a:prstGeom prst="rect">
              <a:avLst/>
            </a:prstGeom>
            <a:noFill/>
          </p:spPr>
          <p:txBody>
            <a:bodyPr wrap="square" rtlCol="0">
              <a:spAutoFit/>
            </a:bodyPr>
            <a:lstStyle/>
            <a:p>
              <a:pPr algn="l">
                <a:buClrTx/>
                <a:buSzTx/>
                <a:buFontTx/>
              </a:pPr>
              <a:r>
                <a:rPr lang="en-US" altLang="zh-CN" sz="2400" b="1" i="1" dirty="0">
                  <a:solidFill>
                    <a:srgbClr val="2E3F55"/>
                  </a:solidFill>
                  <a:latin typeface="Times New Roman" panose="02020603050405020304" pitchFamily="18" charset="0"/>
                  <a:cs typeface="Times New Roman" panose="02020603050405020304" pitchFamily="18" charset="0"/>
                </a:rPr>
                <a:t>DAY3——</a:t>
              </a:r>
              <a:r>
                <a:rPr lang="en-US" altLang="zh-CN" sz="2400" b="1" i="1" dirty="0">
                  <a:solidFill>
                    <a:srgbClr val="2E3F55"/>
                  </a:solidFill>
                  <a:latin typeface="Times New Roman" panose="02020603050405020304" pitchFamily="18" charset="0"/>
                  <a:cs typeface="Times New Roman" panose="02020603050405020304" pitchFamily="18" charset="0"/>
                  <a:sym typeface="+mn-ea"/>
                </a:rPr>
                <a:t>谱面管理系统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3865"/>
          <a:ext cx="6096635" cy="3429635"/>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6659245" y="1713865"/>
            <a:ext cx="4509770" cy="3969385"/>
          </a:xfrm>
          <a:prstGeom prst="rect">
            <a:avLst/>
          </a:prstGeom>
          <a:noFill/>
        </p:spPr>
        <p:txBody>
          <a:bodyPr wrap="square" rtlCol="0" anchor="t">
            <a:spAutoFit/>
          </a:bodyPr>
          <a:p>
            <a:pPr algn="just"/>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 Beatmap </a:t>
            </a:r>
            <a:r>
              <a:rPr lang="zh-CN" altLang="en-US" b="1">
                <a:latin typeface="仿宋_GB2312" panose="02010609030101010101" charset="-122"/>
                <a:ea typeface="仿宋_GB2312" panose="02010609030101010101" charset="-122"/>
                <a:cs typeface="仿宋_GB2312" panose="02010609030101010101" charset="-122"/>
              </a:rPr>
              <a:t>模型。</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实现文件上传接口：支持音频</a:t>
            </a:r>
            <a:r>
              <a:rPr lang="en-US" altLang="zh-CN" b="1">
                <a:latin typeface="仿宋_GB2312" panose="02010609030101010101" charset="-122"/>
                <a:ea typeface="仿宋_GB2312" panose="02010609030101010101" charset="-122"/>
                <a:cs typeface="仿宋_GB2312" panose="02010609030101010101" charset="-122"/>
              </a:rPr>
              <a:t> (.mp3) </a:t>
            </a:r>
            <a:r>
              <a:rPr lang="zh-CN" altLang="en-US" b="1">
                <a:latin typeface="仿宋_GB2312" panose="02010609030101010101" charset="-122"/>
                <a:ea typeface="仿宋_GB2312" panose="02010609030101010101" charset="-122"/>
                <a:cs typeface="仿宋_GB2312" panose="02010609030101010101" charset="-122"/>
              </a:rPr>
              <a:t>和背景图上传。</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实现获取谱面列表</a:t>
            </a:r>
            <a:r>
              <a:rPr lang="en-US" altLang="zh-CN" b="1">
                <a:latin typeface="仿宋_GB2312" panose="02010609030101010101" charset="-122"/>
                <a:ea typeface="仿宋_GB2312" panose="02010609030101010101" charset="-122"/>
                <a:cs typeface="仿宋_GB2312" panose="02010609030101010101" charset="-122"/>
              </a:rPr>
              <a:t> (/beatmaps/list) </a:t>
            </a:r>
            <a:r>
              <a:rPr lang="zh-CN" altLang="en-US" b="1">
                <a:latin typeface="仿宋_GB2312" panose="02010609030101010101" charset="-122"/>
                <a:ea typeface="仿宋_GB2312" panose="02010609030101010101" charset="-122"/>
                <a:cs typeface="仿宋_GB2312" panose="02010609030101010101" charset="-122"/>
              </a:rPr>
              <a:t>和详情接口。</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配置静态文件服务</a:t>
            </a:r>
            <a:r>
              <a:rPr lang="en-US" altLang="zh-CN" b="1">
                <a:latin typeface="仿宋_GB2312" panose="02010609030101010101" charset="-122"/>
                <a:ea typeface="仿宋_GB2312" panose="02010609030101010101" charset="-122"/>
                <a:cs typeface="仿宋_GB2312" panose="02010609030101010101" charset="-122"/>
              </a:rPr>
              <a:t> (/uploads)</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algn="just"/>
            <a:endParaRPr lang="en-US" altLang="zh-CN" b="1">
              <a:latin typeface="仿宋_GB2312" panose="02010609030101010101" charset="-122"/>
              <a:ea typeface="仿宋_GB2312" panose="02010609030101010101" charset="-122"/>
              <a:cs typeface="仿宋_GB2312" panose="02010609030101010101" charset="-122"/>
            </a:endParaRPr>
          </a:p>
          <a:p>
            <a:pPr algn="just"/>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编写</a:t>
            </a:r>
            <a:r>
              <a:rPr lang="en-US" altLang="zh-CN" b="1">
                <a:latin typeface="仿宋_GB2312" panose="02010609030101010101" charset="-122"/>
                <a:ea typeface="仿宋_GB2312" panose="02010609030101010101" charset="-122"/>
                <a:cs typeface="仿宋_GB2312" panose="02010609030101010101" charset="-122"/>
              </a:rPr>
              <a:t>SongsView.vue</a:t>
            </a:r>
            <a:r>
              <a:rPr lang="zh-CN" altLang="en-US" b="1">
                <a:latin typeface="仿宋_GB2312" panose="02010609030101010101" charset="-122"/>
                <a:ea typeface="仿宋_GB2312" panose="02010609030101010101" charset="-122"/>
                <a:cs typeface="仿宋_GB2312" panose="02010609030101010101" charset="-122"/>
              </a:rPr>
              <a:t>：展示歌曲列表卡片。</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实现上传页面，支持填写歌曲元数据（</a:t>
            </a:r>
            <a:r>
              <a:rPr lang="en-US" altLang="zh-CN" b="1">
                <a:latin typeface="仿宋_GB2312" panose="02010609030101010101" charset="-122"/>
                <a:ea typeface="仿宋_GB2312" panose="02010609030101010101" charset="-122"/>
                <a:cs typeface="仿宋_GB2312" panose="02010609030101010101" charset="-122"/>
              </a:rPr>
              <a:t>Title, Artist, Difficulty</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联调数据，确保能从后端拉取并在前端展示封面和歌曲信息。</a:t>
            </a:r>
            <a:endParaRPr lang="zh-CN" altLang="en-US" b="1">
              <a:latin typeface="仿宋_GB2312" panose="02010609030101010101" charset="-122"/>
              <a:ea typeface="仿宋_GB2312" panose="02010609030101010101" charset="-122"/>
              <a:cs typeface="仿宋_GB2312" panose="02010609030101010101" charset="-122"/>
            </a:endParaRPr>
          </a:p>
        </p:txBody>
      </p:sp>
      <p:sp>
        <p:nvSpPr>
          <p:cNvPr id="7" name="文本框 6"/>
          <p:cNvSpPr txBox="1"/>
          <p:nvPr/>
        </p:nvSpPr>
        <p:spPr>
          <a:xfrm>
            <a:off x="4732020" y="965200"/>
            <a:ext cx="340677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35%</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3550920" cy="460375"/>
            <a:chOff x="182880" y="99919"/>
            <a:chExt cx="3550920" cy="460375"/>
          </a:xfrm>
        </p:grpSpPr>
        <p:sp>
          <p:nvSpPr>
            <p:cNvPr id="5" name="文本框 4"/>
            <p:cNvSpPr txBox="1"/>
            <p:nvPr/>
          </p:nvSpPr>
          <p:spPr>
            <a:xfrm>
              <a:off x="357505" y="99919"/>
              <a:ext cx="3376295" cy="460375"/>
            </a:xfrm>
            <a:prstGeom prst="rect">
              <a:avLst/>
            </a:prstGeom>
            <a:noFill/>
          </p:spPr>
          <p:txBody>
            <a:bodyPr wrap="square" rtlCol="0">
              <a:spAutoFit/>
            </a:bodyPr>
            <a:lstStyle/>
            <a:p>
              <a:pPr algn="l">
                <a:buClrTx/>
                <a:buSzTx/>
                <a:buFontTx/>
              </a:pPr>
              <a:r>
                <a:rPr lang="en-US" altLang="zh-CN" sz="2400" b="1" i="1" dirty="0">
                  <a:solidFill>
                    <a:srgbClr val="2E3F55"/>
                  </a:solidFill>
                  <a:latin typeface="Times New Roman" panose="02020603050405020304" pitchFamily="18" charset="0"/>
                  <a:cs typeface="Times New Roman" panose="02020603050405020304" pitchFamily="18" charset="0"/>
                </a:rPr>
                <a:t>DAY3——</a:t>
              </a:r>
              <a:r>
                <a:rPr lang="en-US" altLang="zh-CN" sz="2400" b="1" i="1" dirty="0">
                  <a:solidFill>
                    <a:srgbClr val="2E3F55"/>
                  </a:solidFill>
                  <a:latin typeface="Times New Roman" panose="02020603050405020304" pitchFamily="18" charset="0"/>
                  <a:cs typeface="Times New Roman" panose="02020603050405020304" pitchFamily="18" charset="0"/>
                  <a:sym typeface="+mn-ea"/>
                </a:rPr>
                <a:t>谱面管理系统 </a:t>
              </a:r>
              <a:endParaRPr lang="en-US" altLang="zh-CN"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stretch>
            <a:fillRect/>
          </a:stretch>
        </p:blipFill>
        <p:spPr>
          <a:xfrm>
            <a:off x="357505" y="1774190"/>
            <a:ext cx="5626735" cy="3309620"/>
          </a:xfrm>
          <a:prstGeom prst="rect">
            <a:avLst/>
          </a:prstGeom>
        </p:spPr>
      </p:pic>
      <p:sp>
        <p:nvSpPr>
          <p:cNvPr id="10" name="文本框 9"/>
          <p:cNvSpPr txBox="1"/>
          <p:nvPr/>
        </p:nvSpPr>
        <p:spPr>
          <a:xfrm>
            <a:off x="2475230" y="5343525"/>
            <a:ext cx="1391285"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选歌界面</a:t>
            </a:r>
            <a:endParaRPr lang="zh-CN" altLang="en-US" sz="2000" b="1">
              <a:latin typeface="仿宋_GB2312" panose="02010609030101010101" charset="-122"/>
              <a:ea typeface="仿宋_GB2312" panose="02010609030101010101" charset="-122"/>
            </a:endParaRPr>
          </a:p>
        </p:txBody>
      </p:sp>
      <p:sp>
        <p:nvSpPr>
          <p:cNvPr id="11" name="文本框 10"/>
          <p:cNvSpPr txBox="1"/>
          <p:nvPr/>
        </p:nvSpPr>
        <p:spPr>
          <a:xfrm>
            <a:off x="8460740" y="5343525"/>
            <a:ext cx="1220470"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上传界面</a:t>
            </a:r>
            <a:endParaRPr lang="zh-CN" altLang="en-US" sz="2000" b="1">
              <a:latin typeface="仿宋_GB2312" panose="02010609030101010101" charset="-122"/>
              <a:ea typeface="仿宋_GB2312" panose="02010609030101010101" charset="-122"/>
            </a:endParaRPr>
          </a:p>
        </p:txBody>
      </p:sp>
      <p:pic>
        <p:nvPicPr>
          <p:cNvPr id="12" name="图片 11"/>
          <p:cNvPicPr>
            <a:picLocks noChangeAspect="1"/>
          </p:cNvPicPr>
          <p:nvPr/>
        </p:nvPicPr>
        <p:blipFill>
          <a:blip r:embed="rId2"/>
          <a:stretch>
            <a:fillRect/>
          </a:stretch>
        </p:blipFill>
        <p:spPr>
          <a:xfrm>
            <a:off x="6257290" y="1774190"/>
            <a:ext cx="5627370" cy="330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710430" cy="460375"/>
            <a:chOff x="182880" y="99919"/>
            <a:chExt cx="4710430" cy="460375"/>
          </a:xfrm>
        </p:grpSpPr>
        <p:sp>
          <p:nvSpPr>
            <p:cNvPr id="5" name="文本框 4"/>
            <p:cNvSpPr txBox="1"/>
            <p:nvPr/>
          </p:nvSpPr>
          <p:spPr>
            <a:xfrm>
              <a:off x="357505" y="99919"/>
              <a:ext cx="453580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DAY4——</a:t>
              </a:r>
              <a:r>
                <a:rPr lang="zh-CN" altLang="en-US" sz="2400" b="1" i="1" dirty="0">
                  <a:solidFill>
                    <a:srgbClr val="2E3F55"/>
                  </a:solidFill>
                  <a:latin typeface="Times New Roman" panose="02020603050405020304" pitchFamily="18" charset="0"/>
                  <a:cs typeface="Times New Roman" panose="02020603050405020304" pitchFamily="18" charset="0"/>
                </a:rPr>
                <a:t>游戏核心逻辑开发</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000" cy="3429000"/>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42180" y="965200"/>
            <a:ext cx="3510915"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45%</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774180" y="1714500"/>
            <a:ext cx="4947285" cy="3415030"/>
          </a:xfrm>
          <a:prstGeom prst="rect">
            <a:avLst/>
          </a:prstGeom>
          <a:noFill/>
        </p:spPr>
        <p:txBody>
          <a:bodyPr wrap="square" rtlCol="0" anchor="t">
            <a:spAutoFit/>
          </a:bodyPr>
          <a:p>
            <a:pPr algn="l"/>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实现谱面文件</a:t>
            </a:r>
            <a:r>
              <a:rPr lang="en-US" altLang="zh-CN" b="1">
                <a:latin typeface="仿宋_GB2312" panose="02010609030101010101" charset="-122"/>
                <a:ea typeface="仿宋_GB2312" panose="02010609030101010101" charset="-122"/>
                <a:cs typeface="仿宋_GB2312" panose="02010609030101010101" charset="-122"/>
              </a:rPr>
              <a:t> (.json) </a:t>
            </a:r>
            <a:r>
              <a:rPr lang="zh-CN" altLang="en-US" b="1">
                <a:latin typeface="仿宋_GB2312" panose="02010609030101010101" charset="-122"/>
                <a:ea typeface="仿宋_GB2312" panose="02010609030101010101" charset="-122"/>
                <a:cs typeface="仿宋_GB2312" panose="02010609030101010101" charset="-122"/>
              </a:rPr>
              <a:t>的存储与读取结构。</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提供下载</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获取谱面具体</a:t>
            </a:r>
            <a:r>
              <a:rPr lang="en-US" altLang="zh-CN" b="1">
                <a:latin typeface="仿宋_GB2312" panose="02010609030101010101" charset="-122"/>
                <a:ea typeface="仿宋_GB2312" panose="02010609030101010101" charset="-122"/>
                <a:cs typeface="仿宋_GB2312" panose="02010609030101010101" charset="-122"/>
              </a:rPr>
              <a:t> Note </a:t>
            </a:r>
            <a:r>
              <a:rPr lang="zh-CN" altLang="en-US" b="1">
                <a:latin typeface="仿宋_GB2312" panose="02010609030101010101" charset="-122"/>
                <a:ea typeface="仿宋_GB2312" panose="02010609030101010101" charset="-122"/>
                <a:cs typeface="仿宋_GB2312" panose="02010609030101010101" charset="-122"/>
              </a:rPr>
              <a:t>数据的</a:t>
            </a:r>
            <a:r>
              <a:rPr lang="en-US" altLang="zh-CN" b="1">
                <a:latin typeface="仿宋_GB2312" panose="02010609030101010101" charset="-122"/>
                <a:ea typeface="仿宋_GB2312" panose="02010609030101010101" charset="-122"/>
                <a:cs typeface="仿宋_GB2312" panose="02010609030101010101" charset="-122"/>
              </a:rPr>
              <a:t> API</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endParaRPr lang="zh-CN" altLang="en-US" b="1">
              <a:latin typeface="仿宋_GB2312" panose="02010609030101010101" charset="-122"/>
              <a:ea typeface="仿宋_GB2312" panose="02010609030101010101" charset="-122"/>
              <a:cs typeface="仿宋_GB2312" panose="02010609030101010101" charset="-122"/>
            </a:endParaRPr>
          </a:p>
          <a:p>
            <a:pPr algn="l"/>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创建</a:t>
            </a:r>
            <a:r>
              <a:rPr lang="en-US" altLang="zh-CN" b="1">
                <a:latin typeface="仿宋_GB2312" panose="02010609030101010101" charset="-122"/>
                <a:ea typeface="仿宋_GB2312" panose="02010609030101010101" charset="-122"/>
                <a:cs typeface="仿宋_GB2312" panose="02010609030101010101" charset="-122"/>
              </a:rPr>
              <a:t> GamePlayView.vue</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实现核心音频播放器与时间轴同步</a:t>
            </a:r>
            <a:r>
              <a:rPr lang="en-US" altLang="zh-CN" b="1">
                <a:latin typeface="仿宋_GB2312" panose="02010609030101010101" charset="-122"/>
                <a:ea typeface="仿宋_GB2312" panose="02010609030101010101" charset="-122"/>
                <a:cs typeface="仿宋_GB2312" panose="02010609030101010101" charset="-122"/>
              </a:rPr>
              <a:t> (Audio Context)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核心功能：</a:t>
            </a:r>
            <a:r>
              <a:rPr lang="en-US" altLang="zh-CN" b="1">
                <a:latin typeface="仿宋_GB2312" panose="02010609030101010101" charset="-122"/>
                <a:ea typeface="仿宋_GB2312" panose="02010609030101010101" charset="-122"/>
                <a:cs typeface="仿宋_GB2312" panose="02010609030101010101" charset="-122"/>
              </a:rPr>
              <a:t> </a:t>
            </a:r>
            <a:r>
              <a:rPr lang="zh-CN" altLang="en-US" b="1">
                <a:latin typeface="仿宋_GB2312" panose="02010609030101010101" charset="-122"/>
                <a:ea typeface="仿宋_GB2312" panose="02010609030101010101" charset="-122"/>
                <a:cs typeface="仿宋_GB2312" panose="02010609030101010101" charset="-122"/>
              </a:rPr>
              <a:t>编写谱面解析器，将</a:t>
            </a:r>
            <a:r>
              <a:rPr lang="en-US" altLang="zh-CN" b="1">
                <a:latin typeface="仿宋_GB2312" panose="02010609030101010101" charset="-122"/>
                <a:ea typeface="仿宋_GB2312" panose="02010609030101010101" charset="-122"/>
                <a:cs typeface="仿宋_GB2312" panose="02010609030101010101" charset="-122"/>
              </a:rPr>
              <a:t> JSON </a:t>
            </a:r>
            <a:r>
              <a:rPr lang="zh-CN" altLang="en-US" b="1">
                <a:latin typeface="仿宋_GB2312" panose="02010609030101010101" charset="-122"/>
                <a:ea typeface="仿宋_GB2312" panose="02010609030101010101" charset="-122"/>
                <a:cs typeface="仿宋_GB2312" panose="02010609030101010101" charset="-122"/>
              </a:rPr>
              <a:t>数据转换为屏幕上流动的</a:t>
            </a:r>
            <a:r>
              <a:rPr lang="en-US" altLang="zh-CN" b="1">
                <a:latin typeface="仿宋_GB2312" panose="02010609030101010101" charset="-122"/>
                <a:ea typeface="仿宋_GB2312" panose="02010609030101010101" charset="-122"/>
                <a:cs typeface="仿宋_GB2312" panose="02010609030101010101" charset="-122"/>
              </a:rPr>
              <a:t> Note (</a:t>
            </a:r>
            <a:r>
              <a:rPr lang="zh-CN" altLang="en-US" b="1">
                <a:latin typeface="仿宋_GB2312" panose="02010609030101010101" charset="-122"/>
                <a:ea typeface="仿宋_GB2312" panose="02010609030101010101" charset="-122"/>
                <a:cs typeface="仿宋_GB2312" panose="02010609030101010101" charset="-122"/>
              </a:rPr>
              <a:t>音符</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实现基础的渲染循环</a:t>
            </a:r>
            <a:r>
              <a:rPr lang="en-US" altLang="zh-CN" b="1">
                <a:latin typeface="仿宋_GB2312" panose="02010609030101010101" charset="-122"/>
                <a:ea typeface="仿宋_GB2312" panose="02010609030101010101" charset="-122"/>
                <a:cs typeface="仿宋_GB2312" panose="02010609030101010101" charset="-122"/>
              </a:rPr>
              <a:t> (requestAnimationFrame)</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482465" cy="460375"/>
            <a:chOff x="182880" y="99919"/>
            <a:chExt cx="4482465" cy="460375"/>
          </a:xfrm>
        </p:grpSpPr>
        <p:sp>
          <p:nvSpPr>
            <p:cNvPr id="5" name="文本框 4"/>
            <p:cNvSpPr txBox="1"/>
            <p:nvPr/>
          </p:nvSpPr>
          <p:spPr>
            <a:xfrm>
              <a:off x="357505" y="99919"/>
              <a:ext cx="4307840"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DAY5——</a:t>
              </a:r>
              <a:r>
                <a:rPr lang="zh-CN" altLang="en-US" sz="2400" b="1" i="1" dirty="0">
                  <a:solidFill>
                    <a:srgbClr val="2E3F55"/>
                  </a:solidFill>
                  <a:latin typeface="Times New Roman" panose="02020603050405020304" pitchFamily="18" charset="0"/>
                  <a:cs typeface="Times New Roman" panose="02020603050405020304" pitchFamily="18" charset="0"/>
                </a:rPr>
                <a:t>判定系统与交互</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3"/>
          <p:cNvGraphicFramePr/>
          <p:nvPr/>
        </p:nvGraphicFramePr>
        <p:xfrm>
          <a:off x="357505" y="1714500"/>
          <a:ext cx="6096000" cy="3429000"/>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732020" y="965200"/>
            <a:ext cx="3615690" cy="583565"/>
          </a:xfrm>
          <a:prstGeom prst="rect">
            <a:avLst/>
          </a:prstGeom>
          <a:noFill/>
        </p:spPr>
        <p:txBody>
          <a:bodyPr wrap="square" rtlCol="0">
            <a:spAutoFit/>
          </a:bodyPr>
          <a:p>
            <a:r>
              <a:rPr lang="en-US" altLang="zh-CN" sz="3200" b="1" dirty="0">
                <a:solidFill>
                  <a:srgbClr val="2E3F55"/>
                </a:solidFill>
                <a:latin typeface="Times New Roman" panose="02020603050405020304" pitchFamily="18" charset="0"/>
                <a:cs typeface="Times New Roman" panose="02020603050405020304" pitchFamily="18" charset="0"/>
                <a:sym typeface="+mn-ea"/>
              </a:rPr>
              <a:t>进度预估： 60%</a:t>
            </a:r>
            <a:endParaRPr lang="en-US" altLang="zh-CN" sz="3200" b="1" dirty="0">
              <a:solidFill>
                <a:srgbClr val="2E3F55"/>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6649720" y="1714500"/>
            <a:ext cx="4395470" cy="2861310"/>
          </a:xfrm>
          <a:prstGeom prst="rect">
            <a:avLst/>
          </a:prstGeom>
          <a:noFill/>
        </p:spPr>
        <p:txBody>
          <a:bodyPr wrap="square" rtlCol="0" anchor="t">
            <a:spAutoFit/>
          </a:bodyPr>
          <a:p>
            <a:pPr algn="just"/>
            <a:r>
              <a:rPr lang="en-US" altLang="zh-CN" b="1">
                <a:latin typeface="仿宋_GB2312" panose="02010609030101010101" charset="-122"/>
                <a:ea typeface="仿宋_GB2312" panose="02010609030101010101" charset="-122"/>
                <a:cs typeface="仿宋_GB2312" panose="02010609030101010101" charset="-122"/>
              </a:rPr>
              <a:t>Backend (</a:t>
            </a:r>
            <a:r>
              <a:rPr lang="zh-CN" altLang="en-US" b="1">
                <a:latin typeface="仿宋_GB2312" panose="02010609030101010101" charset="-122"/>
                <a:ea typeface="仿宋_GB2312" panose="02010609030101010101" charset="-122"/>
                <a:cs typeface="仿宋_GB2312" panose="02010609030101010101" charset="-122"/>
              </a:rPr>
              <a:t>后端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配合前端调试，完成测试报告，无需大量新代码。</a:t>
            </a:r>
            <a:endParaRPr lang="zh-CN" altLang="en-US" b="1">
              <a:latin typeface="仿宋_GB2312" panose="02010609030101010101" charset="-122"/>
              <a:ea typeface="仿宋_GB2312" panose="02010609030101010101" charset="-122"/>
              <a:cs typeface="仿宋_GB2312" panose="02010609030101010101" charset="-122"/>
            </a:endParaRPr>
          </a:p>
          <a:p>
            <a:pPr algn="just"/>
            <a:endParaRPr lang="zh-CN" altLang="en-US" b="1">
              <a:latin typeface="仿宋_GB2312" panose="02010609030101010101" charset="-122"/>
              <a:ea typeface="仿宋_GB2312" panose="02010609030101010101" charset="-122"/>
              <a:cs typeface="仿宋_GB2312" panose="02010609030101010101" charset="-122"/>
            </a:endParaRPr>
          </a:p>
          <a:p>
            <a:pPr algn="just"/>
            <a:endParaRPr lang="zh-CN" altLang="en-US" b="1">
              <a:latin typeface="仿宋_GB2312" panose="02010609030101010101" charset="-122"/>
              <a:ea typeface="仿宋_GB2312" panose="02010609030101010101" charset="-122"/>
              <a:cs typeface="仿宋_GB2312" panose="02010609030101010101" charset="-122"/>
            </a:endParaRPr>
          </a:p>
          <a:p>
            <a:pPr algn="just"/>
            <a:r>
              <a:rPr lang="en-US" altLang="zh-CN" b="1">
                <a:latin typeface="仿宋_GB2312" panose="02010609030101010101" charset="-122"/>
                <a:ea typeface="仿宋_GB2312" panose="02010609030101010101" charset="-122"/>
                <a:cs typeface="仿宋_GB2312" panose="02010609030101010101" charset="-122"/>
              </a:rPr>
              <a:t>Frontend (</a:t>
            </a:r>
            <a:r>
              <a:rPr lang="zh-CN" altLang="en-US" b="1">
                <a:latin typeface="仿宋_GB2312" panose="02010609030101010101" charset="-122"/>
                <a:ea typeface="仿宋_GB2312" panose="02010609030101010101" charset="-122"/>
                <a:cs typeface="仿宋_GB2312" panose="02010609030101010101" charset="-122"/>
              </a:rPr>
              <a:t>前端</a:t>
            </a:r>
            <a:r>
              <a:rPr lang="en-US" altLang="zh-CN" b="1">
                <a:latin typeface="仿宋_GB2312" panose="02010609030101010101" charset="-122"/>
                <a:ea typeface="仿宋_GB2312" panose="02010609030101010101" charset="-122"/>
                <a:cs typeface="仿宋_GB2312" panose="02010609030101010101" charset="-122"/>
              </a:rPr>
              <a:t>):</a:t>
            </a:r>
            <a:endParaRPr lang="en-US" altLang="zh-CN"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实现键盘事件监听</a:t>
            </a:r>
            <a:r>
              <a:rPr lang="en-US" altLang="zh-CN" b="1">
                <a:latin typeface="仿宋_GB2312" panose="02010609030101010101" charset="-122"/>
                <a:ea typeface="仿宋_GB2312" panose="02010609030101010101" charset="-122"/>
                <a:cs typeface="仿宋_GB2312" panose="02010609030101010101" charset="-122"/>
              </a:rPr>
              <a:t> (Keydown/Keyup)</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just">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核心算法：</a:t>
            </a:r>
            <a:r>
              <a:rPr lang="en-US" altLang="zh-CN" b="1">
                <a:latin typeface="仿宋_GB2312" panose="02010609030101010101" charset="-122"/>
                <a:ea typeface="仿宋_GB2312" panose="02010609030101010101" charset="-122"/>
                <a:cs typeface="仿宋_GB2312" panose="02010609030101010101" charset="-122"/>
              </a:rPr>
              <a:t> </a:t>
            </a:r>
            <a:r>
              <a:rPr lang="zh-CN" altLang="en-US" b="1">
                <a:latin typeface="仿宋_GB2312" panose="02010609030101010101" charset="-122"/>
                <a:ea typeface="仿宋_GB2312" panose="02010609030101010101" charset="-122"/>
                <a:cs typeface="仿宋_GB2312" panose="02010609030101010101" charset="-122"/>
              </a:rPr>
              <a:t>实现判定逻辑</a:t>
            </a:r>
            <a:r>
              <a:rPr lang="en-US" altLang="zh-CN" b="1">
                <a:latin typeface="仿宋_GB2312" panose="02010609030101010101" charset="-122"/>
                <a:ea typeface="仿宋_GB2312" panose="02010609030101010101" charset="-122"/>
                <a:cs typeface="仿宋_GB2312" panose="02010609030101010101" charset="-122"/>
              </a:rPr>
              <a:t> (Perfect/Good/Miss </a:t>
            </a:r>
            <a:r>
              <a:rPr lang="zh-CN" altLang="en-US" b="1">
                <a:latin typeface="仿宋_GB2312" panose="02010609030101010101" charset="-122"/>
                <a:ea typeface="仿宋_GB2312" panose="02010609030101010101" charset="-122"/>
                <a:cs typeface="仿宋_GB2312" panose="02010609030101010101" charset="-122"/>
              </a:rPr>
              <a:t>的时间窗口计算</a:t>
            </a:r>
            <a:r>
              <a:rPr lang="en-US" altLang="zh-CN" b="1">
                <a:latin typeface="仿宋_GB2312" panose="02010609030101010101" charset="-122"/>
                <a:ea typeface="仿宋_GB2312" panose="02010609030101010101" charset="-122"/>
                <a:cs typeface="仿宋_GB2312" panose="02010609030101010101" charset="-122"/>
              </a:rPr>
              <a:t>)</a:t>
            </a:r>
            <a:r>
              <a:rPr lang="zh-CN" altLang="en-US" b="1">
                <a:latin typeface="仿宋_GB2312" panose="02010609030101010101" charset="-122"/>
                <a:ea typeface="仿宋_GB2312" panose="02010609030101010101" charset="-122"/>
                <a:cs typeface="仿宋_GB2312" panose="02010609030101010101" charset="-122"/>
              </a:rPr>
              <a:t>。</a:t>
            </a:r>
            <a:endParaRPr lang="zh-CN" altLang="en-US" b="1">
              <a:latin typeface="仿宋_GB2312" panose="02010609030101010101" charset="-122"/>
              <a:ea typeface="仿宋_GB2312" panose="02010609030101010101" charset="-122"/>
              <a:cs typeface="仿宋_GB2312" panose="02010609030101010101" charset="-122"/>
            </a:endParaRPr>
          </a:p>
          <a:p>
            <a:pPr marL="285750" indent="-285750" algn="l">
              <a:buFont typeface="Arial" panose="020B0604020202020204" pitchFamily="34" charset="0"/>
              <a:buChar char="•"/>
            </a:pPr>
            <a:r>
              <a:rPr lang="zh-CN" altLang="en-US" b="1">
                <a:latin typeface="仿宋_GB2312" panose="02010609030101010101" charset="-122"/>
                <a:ea typeface="仿宋_GB2312" panose="02010609030101010101" charset="-122"/>
                <a:cs typeface="仿宋_GB2312" panose="02010609030101010101" charset="-122"/>
              </a:rPr>
              <a:t>添加基础打击视觉反馈。</a:t>
            </a:r>
            <a:endParaRPr lang="zh-CN" altLang="en-US" b="1">
              <a:latin typeface="仿宋_GB2312" panose="02010609030101010101" charset="-122"/>
              <a:ea typeface="仿宋_GB2312" panose="02010609030101010101" charset="-122"/>
              <a:cs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2880" y="99919"/>
            <a:ext cx="4097020" cy="460375"/>
            <a:chOff x="182880" y="99919"/>
            <a:chExt cx="4097020" cy="460375"/>
          </a:xfrm>
        </p:grpSpPr>
        <p:sp>
          <p:nvSpPr>
            <p:cNvPr id="5" name="文本框 4"/>
            <p:cNvSpPr txBox="1"/>
            <p:nvPr/>
          </p:nvSpPr>
          <p:spPr>
            <a:xfrm>
              <a:off x="357505" y="99919"/>
              <a:ext cx="3922395" cy="460375"/>
            </a:xfrm>
            <a:prstGeom prst="rect">
              <a:avLst/>
            </a:prstGeom>
            <a:noFill/>
          </p:spPr>
          <p:txBody>
            <a:bodyPr wrap="square" rtlCol="0">
              <a:spAutoFit/>
            </a:bodyPr>
            <a:lstStyle/>
            <a:p>
              <a:r>
                <a:rPr lang="en-US" altLang="zh-CN" sz="2400" b="1" i="1" dirty="0">
                  <a:solidFill>
                    <a:srgbClr val="2E3F55"/>
                  </a:solidFill>
                  <a:latin typeface="Times New Roman" panose="02020603050405020304" pitchFamily="18" charset="0"/>
                  <a:cs typeface="Times New Roman" panose="02020603050405020304" pitchFamily="18" charset="0"/>
                  <a:sym typeface="+mn-ea"/>
                </a:rPr>
                <a:t>DAY5——</a:t>
              </a:r>
              <a:r>
                <a:rPr lang="zh-CN" altLang="en-US" sz="2400" b="1" i="1" dirty="0">
                  <a:solidFill>
                    <a:srgbClr val="2E3F55"/>
                  </a:solidFill>
                  <a:latin typeface="Times New Roman" panose="02020603050405020304" pitchFamily="18" charset="0"/>
                  <a:cs typeface="Times New Roman" panose="02020603050405020304" pitchFamily="18" charset="0"/>
                </a:rPr>
                <a:t>判定系统与交互</a:t>
              </a:r>
              <a:endParaRPr lang="zh-CN" altLang="en-US" sz="2400" b="1" i="1" dirty="0">
                <a:solidFill>
                  <a:srgbClr val="2E3F55"/>
                </a:solidFill>
                <a:latin typeface="Times New Roman" panose="02020603050405020304" pitchFamily="18" charset="0"/>
                <a:cs typeface="Times New Roman" panose="02020603050405020304" pitchFamily="18" charset="0"/>
              </a:endParaRPr>
            </a:p>
          </p:txBody>
        </p:sp>
        <p:sp>
          <p:nvSpPr>
            <p:cNvPr id="6" name="椭圆 5"/>
            <p:cNvSpPr/>
            <p:nvPr/>
          </p:nvSpPr>
          <p:spPr>
            <a:xfrm>
              <a:off x="182880" y="243492"/>
              <a:ext cx="174520" cy="174520"/>
            </a:xfrm>
            <a:prstGeom prst="ellipse">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任意多边形: 形状 25"/>
          <p:cNvSpPr/>
          <p:nvPr/>
        </p:nvSpPr>
        <p:spPr>
          <a:xfrm flipH="1">
            <a:off x="1382817"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a:stretch>
            <a:fillRect/>
          </a:stretch>
        </p:blipFill>
        <p:spPr>
          <a:xfrm>
            <a:off x="6472555" y="708660"/>
            <a:ext cx="5167630" cy="2405380"/>
          </a:xfrm>
          <a:prstGeom prst="rect">
            <a:avLst/>
          </a:prstGeom>
        </p:spPr>
      </p:pic>
      <p:pic>
        <p:nvPicPr>
          <p:cNvPr id="10" name="图片 9"/>
          <p:cNvPicPr>
            <a:picLocks noChangeAspect="1"/>
          </p:cNvPicPr>
          <p:nvPr/>
        </p:nvPicPr>
        <p:blipFill>
          <a:blip r:embed="rId2"/>
          <a:stretch>
            <a:fillRect/>
          </a:stretch>
        </p:blipFill>
        <p:spPr>
          <a:xfrm>
            <a:off x="636270" y="3366135"/>
            <a:ext cx="5459730" cy="3177540"/>
          </a:xfrm>
          <a:prstGeom prst="rect">
            <a:avLst/>
          </a:prstGeom>
        </p:spPr>
      </p:pic>
      <p:pic>
        <p:nvPicPr>
          <p:cNvPr id="7" name="图片 6"/>
          <p:cNvPicPr>
            <a:picLocks noChangeAspect="1"/>
          </p:cNvPicPr>
          <p:nvPr/>
        </p:nvPicPr>
        <p:blipFill>
          <a:blip r:embed="rId3"/>
          <a:stretch>
            <a:fillRect/>
          </a:stretch>
        </p:blipFill>
        <p:spPr>
          <a:xfrm>
            <a:off x="636270" y="708025"/>
            <a:ext cx="5459730" cy="2406015"/>
          </a:xfrm>
          <a:prstGeom prst="rect">
            <a:avLst/>
          </a:prstGeom>
        </p:spPr>
      </p:pic>
      <p:pic>
        <p:nvPicPr>
          <p:cNvPr id="11" name="图片 10"/>
          <p:cNvPicPr>
            <a:picLocks noChangeAspect="1"/>
          </p:cNvPicPr>
          <p:nvPr/>
        </p:nvPicPr>
        <p:blipFill>
          <a:blip r:embed="rId4"/>
          <a:stretch>
            <a:fillRect/>
          </a:stretch>
        </p:blipFill>
        <p:spPr>
          <a:xfrm>
            <a:off x="6472555" y="3366135"/>
            <a:ext cx="5167630" cy="3164840"/>
          </a:xfrm>
          <a:prstGeom prst="rect">
            <a:avLst/>
          </a:prstGeom>
        </p:spPr>
      </p:pic>
      <p:sp>
        <p:nvSpPr>
          <p:cNvPr id="12" name="文本框 11"/>
          <p:cNvSpPr txBox="1"/>
          <p:nvPr/>
        </p:nvSpPr>
        <p:spPr>
          <a:xfrm>
            <a:off x="5080000" y="243205"/>
            <a:ext cx="2032000" cy="398780"/>
          </a:xfrm>
          <a:prstGeom prst="rect">
            <a:avLst/>
          </a:prstGeom>
          <a:noFill/>
        </p:spPr>
        <p:txBody>
          <a:bodyPr wrap="square" rtlCol="0">
            <a:spAutoFit/>
          </a:bodyPr>
          <a:p>
            <a:r>
              <a:rPr lang="zh-CN" altLang="en-US" sz="2000" b="1">
                <a:latin typeface="仿宋_GB2312" panose="02010609030101010101" charset="-122"/>
                <a:ea typeface="仿宋_GB2312" panose="02010609030101010101" charset="-122"/>
              </a:rPr>
              <a:t>游戏评分系统</a:t>
            </a:r>
            <a:endParaRPr lang="zh-CN" altLang="en-US" sz="2000" b="1">
              <a:latin typeface="仿宋_GB2312" panose="02010609030101010101" charset="-122"/>
              <a:ea typeface="仿宋_GB2312" panose="02010609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DIAGRAM_VIRTUALLY_FRAME" val="{&quot;height&quot;:349.55,&quot;left&quot;:14.4,&quot;top&quot;:109.8,&quot;width&quot;:924.6}"/>
</p:tagLst>
</file>

<file path=ppt/tags/tag10.xml><?xml version="1.0" encoding="utf-8"?>
<p:tagLst xmlns:p="http://schemas.openxmlformats.org/presentationml/2006/main">
  <p:tag name="KSO_WM_DIAGRAM_VIRTUALLY_FRAME" val="{&quot;height&quot;:351.025,&quot;left&quot;:18.7,&quot;top&quot;:105.9,&quot;width&quot;:906.65}"/>
</p:tagLst>
</file>

<file path=ppt/tags/tag11.xml><?xml version="1.0" encoding="utf-8"?>
<p:tagLst xmlns:p="http://schemas.openxmlformats.org/presentationml/2006/main">
  <p:tag name="KSO_WM_DIAGRAM_VIRTUALLY_FRAME" val="{&quot;height&quot;:351.025,&quot;left&quot;:18.7,&quot;top&quot;:105.9,&quot;width&quot;:906.65}"/>
</p:tagLst>
</file>

<file path=ppt/tags/tag12.xml><?xml version="1.0" encoding="utf-8"?>
<p:tagLst xmlns:p="http://schemas.openxmlformats.org/presentationml/2006/main">
  <p:tag name="KSO_WM_DIAGRAM_VIRTUALLY_FRAME" val="{&quot;height&quot;:351.025,&quot;left&quot;:18.7,&quot;top&quot;:105.9,&quot;width&quot;:906.65}"/>
</p:tagLst>
</file>

<file path=ppt/tags/tag13.xml><?xml version="1.0" encoding="utf-8"?>
<p:tagLst xmlns:p="http://schemas.openxmlformats.org/presentationml/2006/main">
  <p:tag name="KSO_WM_DIAGRAM_VIRTUALLY_FRAME" val="{&quot;height&quot;:351.025,&quot;left&quot;:18.7,&quot;top&quot;:105.9,&quot;width&quot;:906.65}"/>
</p:tagLst>
</file>

<file path=ppt/tags/tag14.xml><?xml version="1.0" encoding="utf-8"?>
<p:tagLst xmlns:p="http://schemas.openxmlformats.org/presentationml/2006/main">
  <p:tag name="KSO_WM_DIAGRAM_VIRTUALLY_FRAME" val="{&quot;height&quot;:351.025,&quot;left&quot;:18.7,&quot;top&quot;:105.9,&quot;width&quot;:906.65}"/>
</p:tagLst>
</file>

<file path=ppt/tags/tag15.xml><?xml version="1.0" encoding="utf-8"?>
<p:tagLst xmlns:p="http://schemas.openxmlformats.org/presentationml/2006/main">
  <p:tag name="KSO_WM_DIAGRAM_VIRTUALLY_FRAME" val="{&quot;height&quot;:351.025,&quot;left&quot;:18.7,&quot;top&quot;:105.9,&quot;width&quot;:906.65}"/>
</p:tagLst>
</file>

<file path=ppt/tags/tag16.xml><?xml version="1.0" encoding="utf-8"?>
<p:tagLst xmlns:p="http://schemas.openxmlformats.org/presentationml/2006/main">
  <p:tag name="KSO_WM_DIAGRAM_VIRTUALLY_FRAME" val="{&quot;height&quot;:351.025,&quot;left&quot;:18.7,&quot;top&quot;:105.9,&quot;width&quot;:906.65}"/>
</p:tagLst>
</file>

<file path=ppt/tags/tag17.xml><?xml version="1.0" encoding="utf-8"?>
<p:tagLst xmlns:p="http://schemas.openxmlformats.org/presentationml/2006/main">
  <p:tag name="KSO_WM_DIAGRAM_VIRTUALLY_FRAME" val="{&quot;height&quot;:351.025,&quot;left&quot;:18.7,&quot;top&quot;:105.9,&quot;width&quot;:906.65}"/>
</p:tagLst>
</file>

<file path=ppt/tags/tag18.xml><?xml version="1.0" encoding="utf-8"?>
<p:tagLst xmlns:p="http://schemas.openxmlformats.org/presentationml/2006/main">
  <p:tag name="KSO_WM_DIAGRAM_VIRTUALLY_FRAME" val="{&quot;height&quot;:351.025,&quot;left&quot;:18.7,&quot;top&quot;:105.9,&quot;width&quot;:906.65}"/>
</p:tagLst>
</file>

<file path=ppt/tags/tag19.xml><?xml version="1.0" encoding="utf-8"?>
<p:tagLst xmlns:p="http://schemas.openxmlformats.org/presentationml/2006/main">
  <p:tag name="KSO_WM_DIAGRAM_VIRTUALLY_FRAME" val="{&quot;height&quot;:351.025,&quot;left&quot;:18.7,&quot;top&quot;:105.9,&quot;width&quot;:906.65}"/>
</p:tagLst>
</file>

<file path=ppt/tags/tag2.xml><?xml version="1.0" encoding="utf-8"?>
<p:tagLst xmlns:p="http://schemas.openxmlformats.org/presentationml/2006/main">
  <p:tag name="KSO_WM_DIAGRAM_VIRTUALLY_FRAME" val="{&quot;height&quot;:349.55,&quot;left&quot;:14.4,&quot;top&quot;:109.8,&quot;width&quot;:924.6}"/>
</p:tagLst>
</file>

<file path=ppt/tags/tag20.xml><?xml version="1.0" encoding="utf-8"?>
<p:tagLst xmlns:p="http://schemas.openxmlformats.org/presentationml/2006/main">
  <p:tag name="KSO_WM_DIAGRAM_VIRTUALLY_FRAME" val="{&quot;height&quot;:351.025,&quot;left&quot;:18.7,&quot;top&quot;:105.9,&quot;width&quot;:906.65}"/>
</p:tagLst>
</file>

<file path=ppt/tags/tag21.xml><?xml version="1.0" encoding="utf-8"?>
<p:tagLst xmlns:p="http://schemas.openxmlformats.org/presentationml/2006/main">
  <p:tag name="KSO_WM_DIAGRAM_VIRTUALLY_FRAME" val="{&quot;height&quot;:351.025,&quot;left&quot;:18.7,&quot;top&quot;:105.9,&quot;width&quot;:906.65}"/>
</p:tagLst>
</file>

<file path=ppt/tags/tag22.xml><?xml version="1.0" encoding="utf-8"?>
<p:tagLst xmlns:p="http://schemas.openxmlformats.org/presentationml/2006/main">
  <p:tag name="KSO_WM_DIAGRAM_VIRTUALLY_FRAME" val="{&quot;height&quot;:351.025,&quot;left&quot;:18.7,&quot;top&quot;:105.9,&quot;width&quot;:906.65}"/>
</p:tagLst>
</file>

<file path=ppt/tags/tag23.xml><?xml version="1.0" encoding="utf-8"?>
<p:tagLst xmlns:p="http://schemas.openxmlformats.org/presentationml/2006/main">
  <p:tag name="KSO_WM_DIAGRAM_VIRTUALLY_FRAME" val="{&quot;height&quot;:351.025,&quot;left&quot;:18.7,&quot;top&quot;:105.9,&quot;width&quot;:906.65}"/>
</p:tagLst>
</file>

<file path=ppt/tags/tag24.xml><?xml version="1.0" encoding="utf-8"?>
<p:tagLst xmlns:p="http://schemas.openxmlformats.org/presentationml/2006/main">
  <p:tag name="KSO_WM_DIAGRAM_VIRTUALLY_FRAME" val="{&quot;height&quot;:351.025,&quot;left&quot;:18.7,&quot;top&quot;:105.9,&quot;width&quot;:906.65}"/>
</p:tagLst>
</file>

<file path=ppt/tags/tag25.xml><?xml version="1.0" encoding="utf-8"?>
<p:tagLst xmlns:p="http://schemas.openxmlformats.org/presentationml/2006/main">
  <p:tag name="KSO_WM_DIAGRAM_VIRTUALLY_FRAME" val="{&quot;height&quot;:351.025,&quot;left&quot;:18.7,&quot;top&quot;:105.9,&quot;width&quot;:906.65}"/>
</p:tagLst>
</file>

<file path=ppt/tags/tag26.xml><?xml version="1.0" encoding="utf-8"?>
<p:tagLst xmlns:p="http://schemas.openxmlformats.org/presentationml/2006/main">
  <p:tag name="KSO_WM_DIAGRAM_VIRTUALLY_FRAME" val="{&quot;height&quot;:351.025,&quot;left&quot;:18.7,&quot;top&quot;:105.9,&quot;width&quot;:906.65}"/>
</p:tagLst>
</file>

<file path=ppt/tags/tag27.xml><?xml version="1.0" encoding="utf-8"?>
<p:tagLst xmlns:p="http://schemas.openxmlformats.org/presentationml/2006/main">
  <p:tag name="ISPRING_PRESENTATION_TITLE" val="PowerPoint 演示文稿"/>
  <p:tag name="ISPRING_FIRST_PUBLISH" val="1"/>
  <p:tag name="COMMONDATA" val="eyJoZGlkIjoiNWRkODIxNmNlMWQwOGQ5ZWM2NDdjYjliN2MxOTE4YTkifQ=="/>
  <p:tag name="KSO_WPP_MARK_KEY" val="e0c1ea47-a72f-4e4a-ae48-ed9af5eb330b"/>
</p:tagLst>
</file>

<file path=ppt/tags/tag3.xml><?xml version="1.0" encoding="utf-8"?>
<p:tagLst xmlns:p="http://schemas.openxmlformats.org/presentationml/2006/main">
  <p:tag name="KSO_WM_DIAGRAM_VIRTUALLY_FRAME" val="{&quot;height&quot;:349.55,&quot;left&quot;:14.4,&quot;top&quot;:109.8,&quot;width&quot;:924.6}"/>
</p:tagLst>
</file>

<file path=ppt/tags/tag4.xml><?xml version="1.0" encoding="utf-8"?>
<p:tagLst xmlns:p="http://schemas.openxmlformats.org/presentationml/2006/main">
  <p:tag name="KSO_WM_DIAGRAM_VIRTUALLY_FRAME" val="{&quot;height&quot;:349.55,&quot;left&quot;:14.4,&quot;top&quot;:109.8,&quot;width&quot;:924.6}"/>
</p:tagLst>
</file>

<file path=ppt/tags/tag5.xml><?xml version="1.0" encoding="utf-8"?>
<p:tagLst xmlns:p="http://schemas.openxmlformats.org/presentationml/2006/main">
  <p:tag name="KSO_WM_DIAGRAM_VIRTUALLY_FRAME" val="{&quot;height&quot;:351.025,&quot;left&quot;:18.7,&quot;top&quot;:105.9,&quot;width&quot;:906.65}"/>
</p:tagLst>
</file>

<file path=ppt/tags/tag6.xml><?xml version="1.0" encoding="utf-8"?>
<p:tagLst xmlns:p="http://schemas.openxmlformats.org/presentationml/2006/main">
  <p:tag name="KSO_WM_DIAGRAM_VIRTUALLY_FRAME" val="{&quot;height&quot;:351.025,&quot;left&quot;:18.7,&quot;top&quot;:105.9,&quot;width&quot;:906.65}"/>
</p:tagLst>
</file>

<file path=ppt/tags/tag7.xml><?xml version="1.0" encoding="utf-8"?>
<p:tagLst xmlns:p="http://schemas.openxmlformats.org/presentationml/2006/main">
  <p:tag name="KSO_WM_DIAGRAM_VIRTUALLY_FRAME" val="{&quot;height&quot;:351.025,&quot;left&quot;:18.7,&quot;top&quot;:105.9,&quot;width&quot;:906.65}"/>
</p:tagLst>
</file>

<file path=ppt/tags/tag8.xml><?xml version="1.0" encoding="utf-8"?>
<p:tagLst xmlns:p="http://schemas.openxmlformats.org/presentationml/2006/main">
  <p:tag name="KSO_WM_DIAGRAM_VIRTUALLY_FRAME" val="{&quot;height&quot;:351.025,&quot;left&quot;:18.7,&quot;top&quot;:105.9,&quot;width&quot;:906.65}"/>
</p:tagLst>
</file>

<file path=ppt/tags/tag9.xml><?xml version="1.0" encoding="utf-8"?>
<p:tagLst xmlns:p="http://schemas.openxmlformats.org/presentationml/2006/main">
  <p:tag name="KSO_WM_DIAGRAM_VIRTUALLY_FRAME" val="{&quot;height&quot;:351.025,&quot;left&quot;:18.7,&quot;top&quot;:105.9,&quot;width&quot;:906.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3033</Words>
  <Application>WPS 演示</Application>
  <PresentationFormat>宽屏</PresentationFormat>
  <Paragraphs>252</Paragraphs>
  <Slides>29</Slides>
  <Notes>21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宋体</vt:lpstr>
      <vt:lpstr>Wingdings</vt:lpstr>
      <vt:lpstr>隶书</vt:lpstr>
      <vt:lpstr>Segoe UI Semilight</vt:lpstr>
      <vt:lpstr>Times New Roman</vt:lpstr>
      <vt:lpstr>思源宋体 Heavy</vt:lpstr>
      <vt:lpstr>仿宋_GB2312</vt:lpstr>
      <vt:lpstr>等线</vt:lpstr>
      <vt:lpstr>微软雅黑</vt:lpstr>
      <vt:lpstr>Arial Unicode MS</vt:lpstr>
      <vt:lpstr>等线 Light</vt:lpstr>
      <vt:lpstr>华文中宋</vt:lpstr>
      <vt:lpstr>华文宋体</vt:lpstr>
      <vt:lpstr>华文仿宋</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凯 唐</dc:creator>
  <cp:lastModifiedBy>陈甜甜</cp:lastModifiedBy>
  <cp:revision>83</cp:revision>
  <dcterms:created xsi:type="dcterms:W3CDTF">2019-05-02T12:53:00Z</dcterms:created>
  <dcterms:modified xsi:type="dcterms:W3CDTF">2025-12-23T11:49:36Z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0B4E239B804141B39EF4DC896146FB0A_13</vt:lpwstr>
  </property>
  <property fmtid="{D5CDD505-2E9C-101B-9397-08002B2CF9AE}" pid="3" name="KSOProductBuildVer">
    <vt:lpwstr>2052-12.1.0.24034</vt:lpwstr>
  </property>
</Properties>
</file>